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5"/>
  </p:notesMasterIdLst>
  <p:sldIdLst>
    <p:sldId id="256" r:id="rId2"/>
    <p:sldId id="311" r:id="rId3"/>
    <p:sldId id="259" r:id="rId4"/>
    <p:sldId id="314" r:id="rId5"/>
    <p:sldId id="326" r:id="rId6"/>
    <p:sldId id="293" r:id="rId7"/>
    <p:sldId id="275" r:id="rId8"/>
    <p:sldId id="307" r:id="rId9"/>
    <p:sldId id="317" r:id="rId10"/>
    <p:sldId id="312" r:id="rId11"/>
    <p:sldId id="315" r:id="rId12"/>
    <p:sldId id="316" r:id="rId13"/>
    <p:sldId id="320" r:id="rId14"/>
    <p:sldId id="321" r:id="rId15"/>
    <p:sldId id="322" r:id="rId16"/>
    <p:sldId id="323" r:id="rId17"/>
    <p:sldId id="324" r:id="rId18"/>
    <p:sldId id="319" r:id="rId19"/>
    <p:sldId id="310" r:id="rId20"/>
    <p:sldId id="291" r:id="rId21"/>
    <p:sldId id="303" r:id="rId22"/>
    <p:sldId id="306" r:id="rId23"/>
    <p:sldId id="2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DFF"/>
    <a:srgbClr val="364454"/>
    <a:srgbClr val="223C6A"/>
    <a:srgbClr val="325A9F"/>
    <a:srgbClr val="B5C1D3"/>
    <a:srgbClr val="333F4F"/>
    <a:srgbClr val="1F3763"/>
    <a:srgbClr val="2F5594"/>
    <a:srgbClr val="8B9FB9"/>
    <a:srgbClr val="D597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B8DF6E-43B3-4265-AABA-0596562263AF}"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48AFC1DC-D7CF-4800-8E8B-B5E0917DD7B8}">
      <dgm:prSet custT="1"/>
      <dgm:spPr>
        <a:noFill/>
        <a:ln>
          <a:noFill/>
        </a:ln>
      </dgm:spPr>
      <dgm:t>
        <a:bodyPr/>
        <a:lstStyle/>
        <a:p>
          <a:pPr rtl="0"/>
          <a:r>
            <a:rPr lang="en-US" sz="2200" b="1" dirty="0">
              <a:solidFill>
                <a:schemeClr val="bg1"/>
              </a:solidFill>
              <a:latin typeface="Santello Regular" pitchFamily="2" charset="0"/>
            </a:rPr>
            <a:t>Can hold Altitude over an area</a:t>
          </a:r>
        </a:p>
      </dgm:t>
    </dgm:pt>
    <dgm:pt modelId="{E064184E-219A-41AF-AF70-1D6CAEF051DD}" type="parTrans" cxnId="{E98DBB4A-B2CD-4F78-90F3-C29D122F11F8}">
      <dgm:prSet/>
      <dgm:spPr/>
      <dgm:t>
        <a:bodyPr/>
        <a:lstStyle/>
        <a:p>
          <a:endParaRPr lang="en-IN"/>
        </a:p>
      </dgm:t>
    </dgm:pt>
    <dgm:pt modelId="{B7E45738-BDDF-4337-B722-D1B2ED0A9BA6}" type="sibTrans" cxnId="{E98DBB4A-B2CD-4F78-90F3-C29D122F11F8}">
      <dgm:prSet/>
      <dgm:spPr/>
      <dgm:t>
        <a:bodyPr/>
        <a:lstStyle/>
        <a:p>
          <a:endParaRPr lang="en-IN"/>
        </a:p>
      </dgm:t>
    </dgm:pt>
    <dgm:pt modelId="{6C5B8BB8-0B5E-44C8-B0AD-364D9E4B1680}">
      <dgm:prSet custT="1"/>
      <dgm:spPr>
        <a:noFill/>
        <a:ln>
          <a:noFill/>
        </a:ln>
      </dgm:spPr>
      <dgm:t>
        <a:bodyPr/>
        <a:lstStyle/>
        <a:p>
          <a:pPr rtl="0"/>
          <a:r>
            <a:rPr lang="en-US" sz="2200" b="1" dirty="0">
              <a:solidFill>
                <a:schemeClr val="bg1"/>
              </a:solidFill>
              <a:latin typeface="Santello Regular" pitchFamily="2" charset="0"/>
            </a:rPr>
            <a:t>Object Detection Camera</a:t>
          </a:r>
        </a:p>
      </dgm:t>
    </dgm:pt>
    <dgm:pt modelId="{0A0CEA16-A928-4827-A00F-CE036C97BE97}" type="parTrans" cxnId="{8B2FA310-8F49-48E8-9574-B801976F17B3}">
      <dgm:prSet/>
      <dgm:spPr/>
      <dgm:t>
        <a:bodyPr/>
        <a:lstStyle/>
        <a:p>
          <a:endParaRPr lang="en-IN"/>
        </a:p>
      </dgm:t>
    </dgm:pt>
    <dgm:pt modelId="{9F942AE6-D6B1-4285-B650-8F35736A02CE}" type="sibTrans" cxnId="{8B2FA310-8F49-48E8-9574-B801976F17B3}">
      <dgm:prSet/>
      <dgm:spPr/>
      <dgm:t>
        <a:bodyPr/>
        <a:lstStyle/>
        <a:p>
          <a:endParaRPr lang="en-IN"/>
        </a:p>
      </dgm:t>
    </dgm:pt>
    <dgm:pt modelId="{781DA429-A45D-4ACA-A0B6-D96930F6779E}">
      <dgm:prSet custT="1"/>
      <dgm:spPr>
        <a:noFill/>
        <a:ln>
          <a:noFill/>
        </a:ln>
      </dgm:spPr>
      <dgm:t>
        <a:bodyPr/>
        <a:lstStyle/>
        <a:p>
          <a:r>
            <a:rPr lang="en-US" sz="2000" b="1" dirty="0">
              <a:latin typeface="Santello Regular" pitchFamily="2" charset="0"/>
            </a:rPr>
            <a:t>Signal of drone is encrypted</a:t>
          </a:r>
          <a:r>
            <a:rPr lang="en-US" sz="2400" b="1" dirty="0">
              <a:latin typeface="Santello Regular" pitchFamily="2" charset="0"/>
            </a:rPr>
            <a:t>.</a:t>
          </a:r>
          <a:endParaRPr lang="en-IN" sz="2400" b="1" dirty="0">
            <a:latin typeface="Santello Regular" pitchFamily="2" charset="0"/>
          </a:endParaRPr>
        </a:p>
      </dgm:t>
    </dgm:pt>
    <dgm:pt modelId="{397E90E9-8E07-46B5-B229-4833D6665F12}" type="parTrans" cxnId="{2AF8DE63-921A-4DAF-A3BB-7ED7F3ACC505}">
      <dgm:prSet/>
      <dgm:spPr/>
      <dgm:t>
        <a:bodyPr/>
        <a:lstStyle/>
        <a:p>
          <a:endParaRPr lang="en-IN"/>
        </a:p>
      </dgm:t>
    </dgm:pt>
    <dgm:pt modelId="{D5637E30-E362-4F63-BB1B-16AD2A3DBF1C}" type="sibTrans" cxnId="{2AF8DE63-921A-4DAF-A3BB-7ED7F3ACC505}">
      <dgm:prSet/>
      <dgm:spPr/>
      <dgm:t>
        <a:bodyPr/>
        <a:lstStyle/>
        <a:p>
          <a:endParaRPr lang="en-IN"/>
        </a:p>
      </dgm:t>
    </dgm:pt>
    <dgm:pt modelId="{224FB08C-A035-4EA7-A892-85ADBF964CD2}">
      <dgm:prSet phldr="0" custT="1"/>
      <dgm:spPr>
        <a:noFill/>
        <a:ln>
          <a:noFill/>
        </a:ln>
      </dgm:spPr>
      <dgm:t>
        <a:bodyPr/>
        <a:lstStyle/>
        <a:p>
          <a:pPr rtl="0"/>
          <a:r>
            <a:rPr lang="en-US" sz="2000" b="1" dirty="0">
              <a:latin typeface="Santello Regular" pitchFamily="2" charset="0"/>
            </a:rPr>
            <a:t>Medical Emergency</a:t>
          </a:r>
        </a:p>
      </dgm:t>
    </dgm:pt>
    <dgm:pt modelId="{2C6723EA-AEF5-4A6C-877D-FB92E2E7E399}" type="parTrans" cxnId="{CF595489-8264-4854-B3E5-5FEEBBA22611}">
      <dgm:prSet/>
      <dgm:spPr/>
      <dgm:t>
        <a:bodyPr/>
        <a:lstStyle/>
        <a:p>
          <a:endParaRPr lang="en-IN"/>
        </a:p>
      </dgm:t>
    </dgm:pt>
    <dgm:pt modelId="{E81EB8FD-742C-4DFF-8F17-2135FE3FCA03}" type="sibTrans" cxnId="{CF595489-8264-4854-B3E5-5FEEBBA22611}">
      <dgm:prSet/>
      <dgm:spPr/>
      <dgm:t>
        <a:bodyPr/>
        <a:lstStyle/>
        <a:p>
          <a:endParaRPr lang="en-IN"/>
        </a:p>
      </dgm:t>
    </dgm:pt>
    <dgm:pt modelId="{A5332080-7010-4316-B5AA-3919A4D21C4B}" type="pres">
      <dgm:prSet presAssocID="{2AB8DF6E-43B3-4265-AABA-0596562263AF}" presName="diagram" presStyleCnt="0">
        <dgm:presLayoutVars>
          <dgm:chPref val="1"/>
          <dgm:dir/>
          <dgm:animOne val="branch"/>
          <dgm:animLvl val="lvl"/>
          <dgm:resizeHandles/>
        </dgm:presLayoutVars>
      </dgm:prSet>
      <dgm:spPr/>
    </dgm:pt>
    <dgm:pt modelId="{5DB3B413-A1B0-4C57-98D2-65DD0B01BC9E}" type="pres">
      <dgm:prSet presAssocID="{48AFC1DC-D7CF-4800-8E8B-B5E0917DD7B8}" presName="root" presStyleCnt="0"/>
      <dgm:spPr/>
    </dgm:pt>
    <dgm:pt modelId="{EB25D679-FC26-4657-96C4-22137D107079}" type="pres">
      <dgm:prSet presAssocID="{48AFC1DC-D7CF-4800-8E8B-B5E0917DD7B8}" presName="rootComposite" presStyleCnt="0"/>
      <dgm:spPr/>
    </dgm:pt>
    <dgm:pt modelId="{BF15A9C4-52F2-44F8-9BC4-48F24F9DE4D1}" type="pres">
      <dgm:prSet presAssocID="{48AFC1DC-D7CF-4800-8E8B-B5E0917DD7B8}" presName="rootText" presStyleLbl="node1" presStyleIdx="0" presStyleCnt="4"/>
      <dgm:spPr/>
    </dgm:pt>
    <dgm:pt modelId="{180E4CEA-9EEB-4080-94E9-E333E8F67CBA}" type="pres">
      <dgm:prSet presAssocID="{48AFC1DC-D7CF-4800-8E8B-B5E0917DD7B8}" presName="rootConnector" presStyleLbl="node1" presStyleIdx="0" presStyleCnt="4"/>
      <dgm:spPr/>
    </dgm:pt>
    <dgm:pt modelId="{7411CD28-B164-4B26-94B9-CD5721FFAA44}" type="pres">
      <dgm:prSet presAssocID="{48AFC1DC-D7CF-4800-8E8B-B5E0917DD7B8}" presName="childShape" presStyleCnt="0"/>
      <dgm:spPr/>
    </dgm:pt>
    <dgm:pt modelId="{317029AD-D805-47EB-AA3E-E55B50016842}" type="pres">
      <dgm:prSet presAssocID="{6C5B8BB8-0B5E-44C8-B0AD-364D9E4B1680}" presName="root" presStyleCnt="0"/>
      <dgm:spPr/>
    </dgm:pt>
    <dgm:pt modelId="{46F6601F-4AF3-4631-B9AA-EDAC3427D24C}" type="pres">
      <dgm:prSet presAssocID="{6C5B8BB8-0B5E-44C8-B0AD-364D9E4B1680}" presName="rootComposite" presStyleCnt="0"/>
      <dgm:spPr/>
    </dgm:pt>
    <dgm:pt modelId="{E50206BC-9B99-4E0E-AE93-AB44C5D26D06}" type="pres">
      <dgm:prSet presAssocID="{6C5B8BB8-0B5E-44C8-B0AD-364D9E4B1680}" presName="rootText" presStyleLbl="node1" presStyleIdx="1" presStyleCnt="4"/>
      <dgm:spPr/>
    </dgm:pt>
    <dgm:pt modelId="{1CD08644-40CE-4D3D-A7D9-91F526AC5380}" type="pres">
      <dgm:prSet presAssocID="{6C5B8BB8-0B5E-44C8-B0AD-364D9E4B1680}" presName="rootConnector" presStyleLbl="node1" presStyleIdx="1" presStyleCnt="4"/>
      <dgm:spPr/>
    </dgm:pt>
    <dgm:pt modelId="{F451B833-50EA-4B52-8E4F-8EA1869EE807}" type="pres">
      <dgm:prSet presAssocID="{6C5B8BB8-0B5E-44C8-B0AD-364D9E4B1680}" presName="childShape" presStyleCnt="0"/>
      <dgm:spPr/>
    </dgm:pt>
    <dgm:pt modelId="{90E5B4F8-6AA7-4C9F-A093-8FBF178449AA}" type="pres">
      <dgm:prSet presAssocID="{781DA429-A45D-4ACA-A0B6-D96930F6779E}" presName="root" presStyleCnt="0"/>
      <dgm:spPr/>
    </dgm:pt>
    <dgm:pt modelId="{E1BB555B-0B96-423F-AB22-4D96363D3160}" type="pres">
      <dgm:prSet presAssocID="{781DA429-A45D-4ACA-A0B6-D96930F6779E}" presName="rootComposite" presStyleCnt="0"/>
      <dgm:spPr/>
    </dgm:pt>
    <dgm:pt modelId="{F819CBB6-7E3F-4D5A-838E-CD33D1252CDC}" type="pres">
      <dgm:prSet presAssocID="{781DA429-A45D-4ACA-A0B6-D96930F6779E}" presName="rootText" presStyleLbl="node1" presStyleIdx="2" presStyleCnt="4"/>
      <dgm:spPr/>
    </dgm:pt>
    <dgm:pt modelId="{34E83843-F224-4E82-8919-15204AEC0473}" type="pres">
      <dgm:prSet presAssocID="{781DA429-A45D-4ACA-A0B6-D96930F6779E}" presName="rootConnector" presStyleLbl="node1" presStyleIdx="2" presStyleCnt="4"/>
      <dgm:spPr/>
    </dgm:pt>
    <dgm:pt modelId="{5275025E-80C7-4E48-9CBB-BAEAD9C3B884}" type="pres">
      <dgm:prSet presAssocID="{781DA429-A45D-4ACA-A0B6-D96930F6779E}" presName="childShape" presStyleCnt="0"/>
      <dgm:spPr/>
    </dgm:pt>
    <dgm:pt modelId="{4E071FF2-BEF4-4A18-9C2A-05B03E21D5B4}" type="pres">
      <dgm:prSet presAssocID="{224FB08C-A035-4EA7-A892-85ADBF964CD2}" presName="root" presStyleCnt="0"/>
      <dgm:spPr/>
    </dgm:pt>
    <dgm:pt modelId="{86330CD0-1D64-4E85-A59B-D6FA3044956E}" type="pres">
      <dgm:prSet presAssocID="{224FB08C-A035-4EA7-A892-85ADBF964CD2}" presName="rootComposite" presStyleCnt="0"/>
      <dgm:spPr/>
    </dgm:pt>
    <dgm:pt modelId="{3760D421-F820-4494-BFAE-211402EEDCFA}" type="pres">
      <dgm:prSet presAssocID="{224FB08C-A035-4EA7-A892-85ADBF964CD2}" presName="rootText" presStyleLbl="node1" presStyleIdx="3" presStyleCnt="4"/>
      <dgm:spPr/>
    </dgm:pt>
    <dgm:pt modelId="{423D45CE-CB02-475F-AAE0-5847FA0542A7}" type="pres">
      <dgm:prSet presAssocID="{224FB08C-A035-4EA7-A892-85ADBF964CD2}" presName="rootConnector" presStyleLbl="node1" presStyleIdx="3" presStyleCnt="4"/>
      <dgm:spPr/>
    </dgm:pt>
    <dgm:pt modelId="{A3AE0FEC-C83F-43A2-B3C3-A4D68F560ADE}" type="pres">
      <dgm:prSet presAssocID="{224FB08C-A035-4EA7-A892-85ADBF964CD2}" presName="childShape" presStyleCnt="0"/>
      <dgm:spPr/>
    </dgm:pt>
  </dgm:ptLst>
  <dgm:cxnLst>
    <dgm:cxn modelId="{8B2FA310-8F49-48E8-9574-B801976F17B3}" srcId="{2AB8DF6E-43B3-4265-AABA-0596562263AF}" destId="{6C5B8BB8-0B5E-44C8-B0AD-364D9E4B1680}" srcOrd="1" destOrd="0" parTransId="{0A0CEA16-A928-4827-A00F-CE036C97BE97}" sibTransId="{9F942AE6-D6B1-4285-B650-8F35736A02CE}"/>
    <dgm:cxn modelId="{A8D06D1F-E4F2-409E-8C02-063975935FDE}" type="presOf" srcId="{781DA429-A45D-4ACA-A0B6-D96930F6779E}" destId="{F819CBB6-7E3F-4D5A-838E-CD33D1252CDC}" srcOrd="0" destOrd="0" presId="urn:microsoft.com/office/officeart/2005/8/layout/hierarchy3"/>
    <dgm:cxn modelId="{389F5C3D-1315-48D2-B699-82898281F733}" type="presOf" srcId="{224FB08C-A035-4EA7-A892-85ADBF964CD2}" destId="{423D45CE-CB02-475F-AAE0-5847FA0542A7}" srcOrd="1" destOrd="0" presId="urn:microsoft.com/office/officeart/2005/8/layout/hierarchy3"/>
    <dgm:cxn modelId="{D49DB063-C5DA-4B40-A25D-32206A5948E5}" type="presOf" srcId="{6C5B8BB8-0B5E-44C8-B0AD-364D9E4B1680}" destId="{E50206BC-9B99-4E0E-AE93-AB44C5D26D06}" srcOrd="0" destOrd="0" presId="urn:microsoft.com/office/officeart/2005/8/layout/hierarchy3"/>
    <dgm:cxn modelId="{2AF8DE63-921A-4DAF-A3BB-7ED7F3ACC505}" srcId="{2AB8DF6E-43B3-4265-AABA-0596562263AF}" destId="{781DA429-A45D-4ACA-A0B6-D96930F6779E}" srcOrd="2" destOrd="0" parTransId="{397E90E9-8E07-46B5-B229-4833D6665F12}" sibTransId="{D5637E30-E362-4F63-BB1B-16AD2A3DBF1C}"/>
    <dgm:cxn modelId="{86E80B44-50C8-47D2-97CF-F0C66ED5BA75}" type="presOf" srcId="{48AFC1DC-D7CF-4800-8E8B-B5E0917DD7B8}" destId="{180E4CEA-9EEB-4080-94E9-E333E8F67CBA}" srcOrd="1" destOrd="0" presId="urn:microsoft.com/office/officeart/2005/8/layout/hierarchy3"/>
    <dgm:cxn modelId="{C9652B48-EB1C-498F-B1A2-9CA7AD6C7671}" type="presOf" srcId="{2AB8DF6E-43B3-4265-AABA-0596562263AF}" destId="{A5332080-7010-4316-B5AA-3919A4D21C4B}" srcOrd="0" destOrd="0" presId="urn:microsoft.com/office/officeart/2005/8/layout/hierarchy3"/>
    <dgm:cxn modelId="{E98DBB4A-B2CD-4F78-90F3-C29D122F11F8}" srcId="{2AB8DF6E-43B3-4265-AABA-0596562263AF}" destId="{48AFC1DC-D7CF-4800-8E8B-B5E0917DD7B8}" srcOrd="0" destOrd="0" parTransId="{E064184E-219A-41AF-AF70-1D6CAEF051DD}" sibTransId="{B7E45738-BDDF-4337-B722-D1B2ED0A9BA6}"/>
    <dgm:cxn modelId="{4FA66673-B5D6-4C17-B46E-EB5E1FD9016C}" type="presOf" srcId="{6C5B8BB8-0B5E-44C8-B0AD-364D9E4B1680}" destId="{1CD08644-40CE-4D3D-A7D9-91F526AC5380}" srcOrd="1" destOrd="0" presId="urn:microsoft.com/office/officeart/2005/8/layout/hierarchy3"/>
    <dgm:cxn modelId="{CF595489-8264-4854-B3E5-5FEEBBA22611}" srcId="{2AB8DF6E-43B3-4265-AABA-0596562263AF}" destId="{224FB08C-A035-4EA7-A892-85ADBF964CD2}" srcOrd="3" destOrd="0" parTransId="{2C6723EA-AEF5-4A6C-877D-FB92E2E7E399}" sibTransId="{E81EB8FD-742C-4DFF-8F17-2135FE3FCA03}"/>
    <dgm:cxn modelId="{5A62D9A2-E4EC-463F-9A4A-824AFC76F2A2}" type="presOf" srcId="{781DA429-A45D-4ACA-A0B6-D96930F6779E}" destId="{34E83843-F224-4E82-8919-15204AEC0473}" srcOrd="1" destOrd="0" presId="urn:microsoft.com/office/officeart/2005/8/layout/hierarchy3"/>
    <dgm:cxn modelId="{7C499EAC-FC0B-45F0-925C-EECD317009BF}" type="presOf" srcId="{224FB08C-A035-4EA7-A892-85ADBF964CD2}" destId="{3760D421-F820-4494-BFAE-211402EEDCFA}" srcOrd="0" destOrd="0" presId="urn:microsoft.com/office/officeart/2005/8/layout/hierarchy3"/>
    <dgm:cxn modelId="{CA89A4C4-83C4-4EA0-969C-D11B9FB890A6}" type="presOf" srcId="{48AFC1DC-D7CF-4800-8E8B-B5E0917DD7B8}" destId="{BF15A9C4-52F2-44F8-9BC4-48F24F9DE4D1}" srcOrd="0" destOrd="0" presId="urn:microsoft.com/office/officeart/2005/8/layout/hierarchy3"/>
    <dgm:cxn modelId="{9191E1F9-96FD-4B44-975C-B0431C31062C}" type="presParOf" srcId="{A5332080-7010-4316-B5AA-3919A4D21C4B}" destId="{5DB3B413-A1B0-4C57-98D2-65DD0B01BC9E}" srcOrd="0" destOrd="0" presId="urn:microsoft.com/office/officeart/2005/8/layout/hierarchy3"/>
    <dgm:cxn modelId="{2F7C6EE1-4502-4346-9B77-A66228A18111}" type="presParOf" srcId="{5DB3B413-A1B0-4C57-98D2-65DD0B01BC9E}" destId="{EB25D679-FC26-4657-96C4-22137D107079}" srcOrd="0" destOrd="0" presId="urn:microsoft.com/office/officeart/2005/8/layout/hierarchy3"/>
    <dgm:cxn modelId="{F29B8C74-CF34-4BDF-82C3-0718AEC5A667}" type="presParOf" srcId="{EB25D679-FC26-4657-96C4-22137D107079}" destId="{BF15A9C4-52F2-44F8-9BC4-48F24F9DE4D1}" srcOrd="0" destOrd="0" presId="urn:microsoft.com/office/officeart/2005/8/layout/hierarchy3"/>
    <dgm:cxn modelId="{74B40D4E-506E-4C09-86B5-7003F6D58CA9}" type="presParOf" srcId="{EB25D679-FC26-4657-96C4-22137D107079}" destId="{180E4CEA-9EEB-4080-94E9-E333E8F67CBA}" srcOrd="1" destOrd="0" presId="urn:microsoft.com/office/officeart/2005/8/layout/hierarchy3"/>
    <dgm:cxn modelId="{FE3E958D-335A-4ABB-AFFF-75367F0D954C}" type="presParOf" srcId="{5DB3B413-A1B0-4C57-98D2-65DD0B01BC9E}" destId="{7411CD28-B164-4B26-94B9-CD5721FFAA44}" srcOrd="1" destOrd="0" presId="urn:microsoft.com/office/officeart/2005/8/layout/hierarchy3"/>
    <dgm:cxn modelId="{B0F4C286-4D2E-464F-A983-181403F06835}" type="presParOf" srcId="{A5332080-7010-4316-B5AA-3919A4D21C4B}" destId="{317029AD-D805-47EB-AA3E-E55B50016842}" srcOrd="1" destOrd="0" presId="urn:microsoft.com/office/officeart/2005/8/layout/hierarchy3"/>
    <dgm:cxn modelId="{29166AA5-5A40-4328-9436-326E4AA064FD}" type="presParOf" srcId="{317029AD-D805-47EB-AA3E-E55B50016842}" destId="{46F6601F-4AF3-4631-B9AA-EDAC3427D24C}" srcOrd="0" destOrd="0" presId="urn:microsoft.com/office/officeart/2005/8/layout/hierarchy3"/>
    <dgm:cxn modelId="{8154C299-95D0-46EE-8EAA-DDDCDF59A9CD}" type="presParOf" srcId="{46F6601F-4AF3-4631-B9AA-EDAC3427D24C}" destId="{E50206BC-9B99-4E0E-AE93-AB44C5D26D06}" srcOrd="0" destOrd="0" presId="urn:microsoft.com/office/officeart/2005/8/layout/hierarchy3"/>
    <dgm:cxn modelId="{C1625A2F-8DA6-4B86-816C-8E37420C3746}" type="presParOf" srcId="{46F6601F-4AF3-4631-B9AA-EDAC3427D24C}" destId="{1CD08644-40CE-4D3D-A7D9-91F526AC5380}" srcOrd="1" destOrd="0" presId="urn:microsoft.com/office/officeart/2005/8/layout/hierarchy3"/>
    <dgm:cxn modelId="{77252F75-6F14-401B-9C35-B4D176AA5F56}" type="presParOf" srcId="{317029AD-D805-47EB-AA3E-E55B50016842}" destId="{F451B833-50EA-4B52-8E4F-8EA1869EE807}" srcOrd="1" destOrd="0" presId="urn:microsoft.com/office/officeart/2005/8/layout/hierarchy3"/>
    <dgm:cxn modelId="{A0256ECC-E36C-47DB-AAB8-15347834C387}" type="presParOf" srcId="{A5332080-7010-4316-B5AA-3919A4D21C4B}" destId="{90E5B4F8-6AA7-4C9F-A093-8FBF178449AA}" srcOrd="2" destOrd="0" presId="urn:microsoft.com/office/officeart/2005/8/layout/hierarchy3"/>
    <dgm:cxn modelId="{911A255C-8C16-4DC1-8CBA-93CDBB4BB5AE}" type="presParOf" srcId="{90E5B4F8-6AA7-4C9F-A093-8FBF178449AA}" destId="{E1BB555B-0B96-423F-AB22-4D96363D3160}" srcOrd="0" destOrd="0" presId="urn:microsoft.com/office/officeart/2005/8/layout/hierarchy3"/>
    <dgm:cxn modelId="{964FA9BC-6CE1-4C8E-89EE-4B249A8EC11F}" type="presParOf" srcId="{E1BB555B-0B96-423F-AB22-4D96363D3160}" destId="{F819CBB6-7E3F-4D5A-838E-CD33D1252CDC}" srcOrd="0" destOrd="0" presId="urn:microsoft.com/office/officeart/2005/8/layout/hierarchy3"/>
    <dgm:cxn modelId="{8AB1D06D-AFE5-48A7-890A-7C3A92C4CE5E}" type="presParOf" srcId="{E1BB555B-0B96-423F-AB22-4D96363D3160}" destId="{34E83843-F224-4E82-8919-15204AEC0473}" srcOrd="1" destOrd="0" presId="urn:microsoft.com/office/officeart/2005/8/layout/hierarchy3"/>
    <dgm:cxn modelId="{3F6832BF-5DA9-4E73-88E8-10A2988623FA}" type="presParOf" srcId="{90E5B4F8-6AA7-4C9F-A093-8FBF178449AA}" destId="{5275025E-80C7-4E48-9CBB-BAEAD9C3B884}" srcOrd="1" destOrd="0" presId="urn:microsoft.com/office/officeart/2005/8/layout/hierarchy3"/>
    <dgm:cxn modelId="{00C35D1D-4CA6-479B-B5AD-1F114AE84F17}" type="presParOf" srcId="{A5332080-7010-4316-B5AA-3919A4D21C4B}" destId="{4E071FF2-BEF4-4A18-9C2A-05B03E21D5B4}" srcOrd="3" destOrd="0" presId="urn:microsoft.com/office/officeart/2005/8/layout/hierarchy3"/>
    <dgm:cxn modelId="{AAA6095F-2186-41D6-8022-4C11A9129237}" type="presParOf" srcId="{4E071FF2-BEF4-4A18-9C2A-05B03E21D5B4}" destId="{86330CD0-1D64-4E85-A59B-D6FA3044956E}" srcOrd="0" destOrd="0" presId="urn:microsoft.com/office/officeart/2005/8/layout/hierarchy3"/>
    <dgm:cxn modelId="{EACE6F84-D78F-4B60-939D-2451D61A9BFB}" type="presParOf" srcId="{86330CD0-1D64-4E85-A59B-D6FA3044956E}" destId="{3760D421-F820-4494-BFAE-211402EEDCFA}" srcOrd="0" destOrd="0" presId="urn:microsoft.com/office/officeart/2005/8/layout/hierarchy3"/>
    <dgm:cxn modelId="{38CE79CC-CD4C-4A31-ACAF-B2DE0EF6CDBC}" type="presParOf" srcId="{86330CD0-1D64-4E85-A59B-D6FA3044956E}" destId="{423D45CE-CB02-475F-AAE0-5847FA0542A7}" srcOrd="1" destOrd="0" presId="urn:microsoft.com/office/officeart/2005/8/layout/hierarchy3"/>
    <dgm:cxn modelId="{E009F349-E045-420C-80A4-48BDDA0026F6}" type="presParOf" srcId="{4E071FF2-BEF4-4A18-9C2A-05B03E21D5B4}" destId="{A3AE0FEC-C83F-43A2-B3C3-A4D68F560ADE}" srcOrd="1" destOrd="0" presId="urn:microsoft.com/office/officeart/2005/8/layout/hierarchy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5A9C4-52F2-44F8-9BC4-48F24F9DE4D1}">
      <dsp:nvSpPr>
        <dsp:cNvPr id="0" name=""/>
        <dsp:cNvSpPr/>
      </dsp:nvSpPr>
      <dsp:spPr>
        <a:xfrm>
          <a:off x="2141" y="146609"/>
          <a:ext cx="2461561" cy="1230780"/>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Santello Regular" pitchFamily="2" charset="0"/>
            </a:rPr>
            <a:t>Can hold Altitude over an area</a:t>
          </a:r>
        </a:p>
      </dsp:txBody>
      <dsp:txXfrm>
        <a:off x="38189" y="182657"/>
        <a:ext cx="2389465" cy="1158684"/>
      </dsp:txXfrm>
    </dsp:sp>
    <dsp:sp modelId="{E50206BC-9B99-4E0E-AE93-AB44C5D26D06}">
      <dsp:nvSpPr>
        <dsp:cNvPr id="0" name=""/>
        <dsp:cNvSpPr/>
      </dsp:nvSpPr>
      <dsp:spPr>
        <a:xfrm>
          <a:off x="3079093" y="146609"/>
          <a:ext cx="2461561" cy="1230780"/>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Santello Regular" pitchFamily="2" charset="0"/>
            </a:rPr>
            <a:t>Object Detection Camera</a:t>
          </a:r>
        </a:p>
      </dsp:txBody>
      <dsp:txXfrm>
        <a:off x="3115141" y="182657"/>
        <a:ext cx="2389465" cy="1158684"/>
      </dsp:txXfrm>
    </dsp:sp>
    <dsp:sp modelId="{F819CBB6-7E3F-4D5A-838E-CD33D1252CDC}">
      <dsp:nvSpPr>
        <dsp:cNvPr id="0" name=""/>
        <dsp:cNvSpPr/>
      </dsp:nvSpPr>
      <dsp:spPr>
        <a:xfrm>
          <a:off x="6156045" y="146609"/>
          <a:ext cx="2461561" cy="1230780"/>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Santello Regular" pitchFamily="2" charset="0"/>
            </a:rPr>
            <a:t>Signal of drone is encrypted</a:t>
          </a:r>
          <a:r>
            <a:rPr lang="en-US" sz="2400" b="1" kern="1200" dirty="0">
              <a:latin typeface="Santello Regular" pitchFamily="2" charset="0"/>
            </a:rPr>
            <a:t>.</a:t>
          </a:r>
          <a:endParaRPr lang="en-IN" sz="2400" b="1" kern="1200" dirty="0">
            <a:latin typeface="Santello Regular" pitchFamily="2" charset="0"/>
          </a:endParaRPr>
        </a:p>
      </dsp:txBody>
      <dsp:txXfrm>
        <a:off x="6192093" y="182657"/>
        <a:ext cx="2389465" cy="1158684"/>
      </dsp:txXfrm>
    </dsp:sp>
    <dsp:sp modelId="{3760D421-F820-4494-BFAE-211402EEDCFA}">
      <dsp:nvSpPr>
        <dsp:cNvPr id="0" name=""/>
        <dsp:cNvSpPr/>
      </dsp:nvSpPr>
      <dsp:spPr>
        <a:xfrm>
          <a:off x="9232996" y="146609"/>
          <a:ext cx="2461561" cy="1230780"/>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Santello Regular" pitchFamily="2" charset="0"/>
            </a:rPr>
            <a:t>Medical Emergency</a:t>
          </a:r>
        </a:p>
      </dsp:txBody>
      <dsp:txXfrm>
        <a:off x="9269044" y="182657"/>
        <a:ext cx="2389465" cy="11586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F93EA-9E22-40AC-9E7E-BED95A343B4F}" type="datetimeFigureOut">
              <a:rPr lang="en-IN" smtClean="0"/>
              <a:t>19-12-2024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22996-B744-4426-A494-7D63DE90C062}" type="slidenum">
              <a:rPr lang="en-IN" smtClean="0"/>
              <a:t>‹#›</a:t>
            </a:fld>
            <a:endParaRPr lang="en-IN" dirty="0"/>
          </a:p>
        </p:txBody>
      </p:sp>
    </p:spTree>
    <p:extLst>
      <p:ext uri="{BB962C8B-B14F-4D97-AF65-F5344CB8AC3E}">
        <p14:creationId xmlns:p14="http://schemas.microsoft.com/office/powerpoint/2010/main" val="2832976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622996-B744-4426-A494-7D63DE90C062}" type="slidenum">
              <a:rPr lang="en-IN" smtClean="0"/>
              <a:t>20</a:t>
            </a:fld>
            <a:endParaRPr lang="en-IN" dirty="0"/>
          </a:p>
        </p:txBody>
      </p:sp>
    </p:spTree>
    <p:extLst>
      <p:ext uri="{BB962C8B-B14F-4D97-AF65-F5344CB8AC3E}">
        <p14:creationId xmlns:p14="http://schemas.microsoft.com/office/powerpoint/2010/main" val="256873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97DE-64C9-4D87-81B8-DAF87A87BF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C2F2734-6476-433C-BD5E-D3119E47A6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F2E359-356C-423B-A9C2-9369CAF52018}"/>
              </a:ext>
            </a:extLst>
          </p:cNvPr>
          <p:cNvSpPr>
            <a:spLocks noGrp="1"/>
          </p:cNvSpPr>
          <p:nvPr>
            <p:ph type="dt" sz="half" idx="10"/>
          </p:nvPr>
        </p:nvSpPr>
        <p:spPr/>
        <p:txBody>
          <a:bodyPr/>
          <a:lstStyle/>
          <a:p>
            <a:fld id="{7D7D823F-6619-450F-B7E7-38758875C3FE}" type="datetimeFigureOut">
              <a:rPr lang="en-IN" smtClean="0"/>
              <a:t>19-12-2024</a:t>
            </a:fld>
            <a:endParaRPr lang="en-IN" dirty="0"/>
          </a:p>
        </p:txBody>
      </p:sp>
      <p:sp>
        <p:nvSpPr>
          <p:cNvPr id="5" name="Footer Placeholder 4">
            <a:extLst>
              <a:ext uri="{FF2B5EF4-FFF2-40B4-BE49-F238E27FC236}">
                <a16:creationId xmlns:a16="http://schemas.microsoft.com/office/drawing/2014/main" id="{878B6988-0C57-4839-92CA-EA3D4FCEC4A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43E3203-BA2E-4F62-A8AA-20F18E1FBB79}"/>
              </a:ext>
            </a:extLst>
          </p:cNvPr>
          <p:cNvSpPr>
            <a:spLocks noGrp="1"/>
          </p:cNvSpPr>
          <p:nvPr>
            <p:ph type="sldNum" sz="quarter" idx="12"/>
          </p:nvPr>
        </p:nvSpPr>
        <p:spPr/>
        <p:txBody>
          <a:bodyPr/>
          <a:lstStyle/>
          <a:p>
            <a:fld id="{BE3A1B1A-22AB-402F-A88D-4F36FA918915}" type="slidenum">
              <a:rPr lang="en-IN" smtClean="0"/>
              <a:t>‹#›</a:t>
            </a:fld>
            <a:endParaRPr lang="en-IN" dirty="0"/>
          </a:p>
        </p:txBody>
      </p:sp>
    </p:spTree>
    <p:extLst>
      <p:ext uri="{BB962C8B-B14F-4D97-AF65-F5344CB8AC3E}">
        <p14:creationId xmlns:p14="http://schemas.microsoft.com/office/powerpoint/2010/main" val="4041029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66A8-4776-4E23-9731-35E8D6856B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7B32EF-EF0D-4379-B217-B1016667A0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9E6342-E30A-4521-88E4-018346C97BC3}"/>
              </a:ext>
            </a:extLst>
          </p:cNvPr>
          <p:cNvSpPr>
            <a:spLocks noGrp="1"/>
          </p:cNvSpPr>
          <p:nvPr>
            <p:ph type="dt" sz="half" idx="10"/>
          </p:nvPr>
        </p:nvSpPr>
        <p:spPr/>
        <p:txBody>
          <a:bodyPr/>
          <a:lstStyle/>
          <a:p>
            <a:fld id="{7D7D823F-6619-450F-B7E7-38758875C3FE}" type="datetimeFigureOut">
              <a:rPr lang="en-IN" smtClean="0"/>
              <a:t>19-12-2024</a:t>
            </a:fld>
            <a:endParaRPr lang="en-IN" dirty="0"/>
          </a:p>
        </p:txBody>
      </p:sp>
      <p:sp>
        <p:nvSpPr>
          <p:cNvPr id="5" name="Footer Placeholder 4">
            <a:extLst>
              <a:ext uri="{FF2B5EF4-FFF2-40B4-BE49-F238E27FC236}">
                <a16:creationId xmlns:a16="http://schemas.microsoft.com/office/drawing/2014/main" id="{D2DD6229-DCB2-4479-894C-92E9AF29D2F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142E710-8C5A-4EDB-B845-0B223795E9B5}"/>
              </a:ext>
            </a:extLst>
          </p:cNvPr>
          <p:cNvSpPr>
            <a:spLocks noGrp="1"/>
          </p:cNvSpPr>
          <p:nvPr>
            <p:ph type="sldNum" sz="quarter" idx="12"/>
          </p:nvPr>
        </p:nvSpPr>
        <p:spPr/>
        <p:txBody>
          <a:bodyPr/>
          <a:lstStyle/>
          <a:p>
            <a:fld id="{BE3A1B1A-22AB-402F-A88D-4F36FA918915}" type="slidenum">
              <a:rPr lang="en-IN" smtClean="0"/>
              <a:t>‹#›</a:t>
            </a:fld>
            <a:endParaRPr lang="en-IN" dirty="0"/>
          </a:p>
        </p:txBody>
      </p:sp>
    </p:spTree>
    <p:extLst>
      <p:ext uri="{BB962C8B-B14F-4D97-AF65-F5344CB8AC3E}">
        <p14:creationId xmlns:p14="http://schemas.microsoft.com/office/powerpoint/2010/main" val="3618685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3EB38D-C90B-4966-A5C6-B57EEB2FB5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446599-E407-4773-997A-15433FA84A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74E71B-9FCD-438F-8904-90ECA15CE2B8}"/>
              </a:ext>
            </a:extLst>
          </p:cNvPr>
          <p:cNvSpPr>
            <a:spLocks noGrp="1"/>
          </p:cNvSpPr>
          <p:nvPr>
            <p:ph type="dt" sz="half" idx="10"/>
          </p:nvPr>
        </p:nvSpPr>
        <p:spPr/>
        <p:txBody>
          <a:bodyPr/>
          <a:lstStyle/>
          <a:p>
            <a:fld id="{7D7D823F-6619-450F-B7E7-38758875C3FE}" type="datetimeFigureOut">
              <a:rPr lang="en-IN" smtClean="0"/>
              <a:t>19-12-2024</a:t>
            </a:fld>
            <a:endParaRPr lang="en-IN" dirty="0"/>
          </a:p>
        </p:txBody>
      </p:sp>
      <p:sp>
        <p:nvSpPr>
          <p:cNvPr id="5" name="Footer Placeholder 4">
            <a:extLst>
              <a:ext uri="{FF2B5EF4-FFF2-40B4-BE49-F238E27FC236}">
                <a16:creationId xmlns:a16="http://schemas.microsoft.com/office/drawing/2014/main" id="{81C040AB-011D-4943-96DF-D44D9CED983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405F384-6DF8-44AB-8E03-BA0AFEC1E462}"/>
              </a:ext>
            </a:extLst>
          </p:cNvPr>
          <p:cNvSpPr>
            <a:spLocks noGrp="1"/>
          </p:cNvSpPr>
          <p:nvPr>
            <p:ph type="sldNum" sz="quarter" idx="12"/>
          </p:nvPr>
        </p:nvSpPr>
        <p:spPr/>
        <p:txBody>
          <a:bodyPr/>
          <a:lstStyle/>
          <a:p>
            <a:fld id="{BE3A1B1A-22AB-402F-A88D-4F36FA918915}" type="slidenum">
              <a:rPr lang="en-IN" smtClean="0"/>
              <a:t>‹#›</a:t>
            </a:fld>
            <a:endParaRPr lang="en-IN" dirty="0"/>
          </a:p>
        </p:txBody>
      </p:sp>
    </p:spTree>
    <p:extLst>
      <p:ext uri="{BB962C8B-B14F-4D97-AF65-F5344CB8AC3E}">
        <p14:creationId xmlns:p14="http://schemas.microsoft.com/office/powerpoint/2010/main" val="898290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D89E-B372-493C-94E1-0D1CC0D723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799129-7950-417B-872E-1FAB11D636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49D6C-5D10-4CBF-8915-003BBD8919B4}"/>
              </a:ext>
            </a:extLst>
          </p:cNvPr>
          <p:cNvSpPr>
            <a:spLocks noGrp="1"/>
          </p:cNvSpPr>
          <p:nvPr>
            <p:ph type="dt" sz="half" idx="10"/>
          </p:nvPr>
        </p:nvSpPr>
        <p:spPr/>
        <p:txBody>
          <a:bodyPr/>
          <a:lstStyle/>
          <a:p>
            <a:fld id="{7D7D823F-6619-450F-B7E7-38758875C3FE}" type="datetimeFigureOut">
              <a:rPr lang="en-IN" smtClean="0"/>
              <a:t>19-12-2024</a:t>
            </a:fld>
            <a:endParaRPr lang="en-IN" dirty="0"/>
          </a:p>
        </p:txBody>
      </p:sp>
      <p:sp>
        <p:nvSpPr>
          <p:cNvPr id="5" name="Footer Placeholder 4">
            <a:extLst>
              <a:ext uri="{FF2B5EF4-FFF2-40B4-BE49-F238E27FC236}">
                <a16:creationId xmlns:a16="http://schemas.microsoft.com/office/drawing/2014/main" id="{D83F0AB3-785A-4257-8481-A73831EE014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62F9B8B-0CC9-4B2A-AB06-B196D74E9DA3}"/>
              </a:ext>
            </a:extLst>
          </p:cNvPr>
          <p:cNvSpPr>
            <a:spLocks noGrp="1"/>
          </p:cNvSpPr>
          <p:nvPr>
            <p:ph type="sldNum" sz="quarter" idx="12"/>
          </p:nvPr>
        </p:nvSpPr>
        <p:spPr/>
        <p:txBody>
          <a:bodyPr/>
          <a:lstStyle/>
          <a:p>
            <a:fld id="{BE3A1B1A-22AB-402F-A88D-4F36FA918915}" type="slidenum">
              <a:rPr lang="en-IN" smtClean="0"/>
              <a:t>‹#›</a:t>
            </a:fld>
            <a:endParaRPr lang="en-IN" dirty="0"/>
          </a:p>
        </p:txBody>
      </p:sp>
    </p:spTree>
    <p:extLst>
      <p:ext uri="{BB962C8B-B14F-4D97-AF65-F5344CB8AC3E}">
        <p14:creationId xmlns:p14="http://schemas.microsoft.com/office/powerpoint/2010/main" val="3979587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6B52-7F82-4C3D-9F55-2AD5733BF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B1B2CD-04AC-4A09-8976-2F4D47F35C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2700D0-863E-4E4F-ADA7-70180AD3C7CB}"/>
              </a:ext>
            </a:extLst>
          </p:cNvPr>
          <p:cNvSpPr>
            <a:spLocks noGrp="1"/>
          </p:cNvSpPr>
          <p:nvPr>
            <p:ph type="dt" sz="half" idx="10"/>
          </p:nvPr>
        </p:nvSpPr>
        <p:spPr/>
        <p:txBody>
          <a:bodyPr/>
          <a:lstStyle/>
          <a:p>
            <a:fld id="{7D7D823F-6619-450F-B7E7-38758875C3FE}" type="datetimeFigureOut">
              <a:rPr lang="en-IN" smtClean="0"/>
              <a:t>19-12-2024</a:t>
            </a:fld>
            <a:endParaRPr lang="en-IN" dirty="0"/>
          </a:p>
        </p:txBody>
      </p:sp>
      <p:sp>
        <p:nvSpPr>
          <p:cNvPr id="5" name="Footer Placeholder 4">
            <a:extLst>
              <a:ext uri="{FF2B5EF4-FFF2-40B4-BE49-F238E27FC236}">
                <a16:creationId xmlns:a16="http://schemas.microsoft.com/office/drawing/2014/main" id="{F7CA2A37-0BD2-44EA-AE77-2287542952C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573AF8B-7788-4AFB-B97A-ACC4EAF7D5E3}"/>
              </a:ext>
            </a:extLst>
          </p:cNvPr>
          <p:cNvSpPr>
            <a:spLocks noGrp="1"/>
          </p:cNvSpPr>
          <p:nvPr>
            <p:ph type="sldNum" sz="quarter" idx="12"/>
          </p:nvPr>
        </p:nvSpPr>
        <p:spPr/>
        <p:txBody>
          <a:bodyPr/>
          <a:lstStyle/>
          <a:p>
            <a:fld id="{BE3A1B1A-22AB-402F-A88D-4F36FA918915}" type="slidenum">
              <a:rPr lang="en-IN" smtClean="0"/>
              <a:t>‹#›</a:t>
            </a:fld>
            <a:endParaRPr lang="en-IN" dirty="0"/>
          </a:p>
        </p:txBody>
      </p:sp>
    </p:spTree>
    <p:extLst>
      <p:ext uri="{BB962C8B-B14F-4D97-AF65-F5344CB8AC3E}">
        <p14:creationId xmlns:p14="http://schemas.microsoft.com/office/powerpoint/2010/main" val="3157807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FC8C-AA19-472D-B12C-E9ADDC1F51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0935DE-CFD7-4643-8E50-D21431BBF8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734B1D8-E4BE-433D-B0F6-D755CA6EEA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E942887-4DA7-493C-9E9A-6C8822E0287B}"/>
              </a:ext>
            </a:extLst>
          </p:cNvPr>
          <p:cNvSpPr>
            <a:spLocks noGrp="1"/>
          </p:cNvSpPr>
          <p:nvPr>
            <p:ph type="dt" sz="half" idx="10"/>
          </p:nvPr>
        </p:nvSpPr>
        <p:spPr/>
        <p:txBody>
          <a:bodyPr/>
          <a:lstStyle/>
          <a:p>
            <a:fld id="{7D7D823F-6619-450F-B7E7-38758875C3FE}" type="datetimeFigureOut">
              <a:rPr lang="en-IN" smtClean="0"/>
              <a:t>19-12-2024</a:t>
            </a:fld>
            <a:endParaRPr lang="en-IN" dirty="0"/>
          </a:p>
        </p:txBody>
      </p:sp>
      <p:sp>
        <p:nvSpPr>
          <p:cNvPr id="6" name="Footer Placeholder 5">
            <a:extLst>
              <a:ext uri="{FF2B5EF4-FFF2-40B4-BE49-F238E27FC236}">
                <a16:creationId xmlns:a16="http://schemas.microsoft.com/office/drawing/2014/main" id="{571F1C1B-B045-4E32-BEBE-0293F2241B1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5198645-4616-4C84-BACA-F500C56F0A12}"/>
              </a:ext>
            </a:extLst>
          </p:cNvPr>
          <p:cNvSpPr>
            <a:spLocks noGrp="1"/>
          </p:cNvSpPr>
          <p:nvPr>
            <p:ph type="sldNum" sz="quarter" idx="12"/>
          </p:nvPr>
        </p:nvSpPr>
        <p:spPr/>
        <p:txBody>
          <a:bodyPr/>
          <a:lstStyle/>
          <a:p>
            <a:fld id="{BE3A1B1A-22AB-402F-A88D-4F36FA918915}" type="slidenum">
              <a:rPr lang="en-IN" smtClean="0"/>
              <a:t>‹#›</a:t>
            </a:fld>
            <a:endParaRPr lang="en-IN" dirty="0"/>
          </a:p>
        </p:txBody>
      </p:sp>
    </p:spTree>
    <p:extLst>
      <p:ext uri="{BB962C8B-B14F-4D97-AF65-F5344CB8AC3E}">
        <p14:creationId xmlns:p14="http://schemas.microsoft.com/office/powerpoint/2010/main" val="679997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9AED1-61B0-4F21-899E-E95C3DF3A0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F7BB1A-2D8F-4CEA-B11A-8792AFB890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051F05-5926-47F5-A1A8-9A93B87360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3E77F9-A0AB-4CF7-99DD-CC51E2FB4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FE121A-B192-4E1A-B4DB-47D8C7AAFC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1DCC75-3C85-455A-9A45-0E7F89963A32}"/>
              </a:ext>
            </a:extLst>
          </p:cNvPr>
          <p:cNvSpPr>
            <a:spLocks noGrp="1"/>
          </p:cNvSpPr>
          <p:nvPr>
            <p:ph type="dt" sz="half" idx="10"/>
          </p:nvPr>
        </p:nvSpPr>
        <p:spPr/>
        <p:txBody>
          <a:bodyPr/>
          <a:lstStyle/>
          <a:p>
            <a:fld id="{7D7D823F-6619-450F-B7E7-38758875C3FE}" type="datetimeFigureOut">
              <a:rPr lang="en-IN" smtClean="0"/>
              <a:t>19-12-2024</a:t>
            </a:fld>
            <a:endParaRPr lang="en-IN" dirty="0"/>
          </a:p>
        </p:txBody>
      </p:sp>
      <p:sp>
        <p:nvSpPr>
          <p:cNvPr id="8" name="Footer Placeholder 7">
            <a:extLst>
              <a:ext uri="{FF2B5EF4-FFF2-40B4-BE49-F238E27FC236}">
                <a16:creationId xmlns:a16="http://schemas.microsoft.com/office/drawing/2014/main" id="{C4CE5884-098C-4758-B27B-AE99CFAA7671}"/>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58CDD14B-067A-45D1-8522-BD55D366BAC6}"/>
              </a:ext>
            </a:extLst>
          </p:cNvPr>
          <p:cNvSpPr>
            <a:spLocks noGrp="1"/>
          </p:cNvSpPr>
          <p:nvPr>
            <p:ph type="sldNum" sz="quarter" idx="12"/>
          </p:nvPr>
        </p:nvSpPr>
        <p:spPr/>
        <p:txBody>
          <a:bodyPr/>
          <a:lstStyle/>
          <a:p>
            <a:fld id="{BE3A1B1A-22AB-402F-A88D-4F36FA918915}" type="slidenum">
              <a:rPr lang="en-IN" smtClean="0"/>
              <a:t>‹#›</a:t>
            </a:fld>
            <a:endParaRPr lang="en-IN" dirty="0"/>
          </a:p>
        </p:txBody>
      </p:sp>
    </p:spTree>
    <p:extLst>
      <p:ext uri="{BB962C8B-B14F-4D97-AF65-F5344CB8AC3E}">
        <p14:creationId xmlns:p14="http://schemas.microsoft.com/office/powerpoint/2010/main" val="1138734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3B06-6C9D-47F0-829C-9308B737F9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7A6B680-0790-45B9-96BF-2DA595211FE7}"/>
              </a:ext>
            </a:extLst>
          </p:cNvPr>
          <p:cNvSpPr>
            <a:spLocks noGrp="1"/>
          </p:cNvSpPr>
          <p:nvPr>
            <p:ph type="dt" sz="half" idx="10"/>
          </p:nvPr>
        </p:nvSpPr>
        <p:spPr/>
        <p:txBody>
          <a:bodyPr/>
          <a:lstStyle/>
          <a:p>
            <a:fld id="{7D7D823F-6619-450F-B7E7-38758875C3FE}" type="datetimeFigureOut">
              <a:rPr lang="en-IN" smtClean="0"/>
              <a:t>19-12-2024</a:t>
            </a:fld>
            <a:endParaRPr lang="en-IN" dirty="0"/>
          </a:p>
        </p:txBody>
      </p:sp>
      <p:sp>
        <p:nvSpPr>
          <p:cNvPr id="4" name="Footer Placeholder 3">
            <a:extLst>
              <a:ext uri="{FF2B5EF4-FFF2-40B4-BE49-F238E27FC236}">
                <a16:creationId xmlns:a16="http://schemas.microsoft.com/office/drawing/2014/main" id="{5D2C9032-9F91-485A-A50D-F72AF352279D}"/>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E14371EB-D066-433F-BA4C-D5CC770472B5}"/>
              </a:ext>
            </a:extLst>
          </p:cNvPr>
          <p:cNvSpPr>
            <a:spLocks noGrp="1"/>
          </p:cNvSpPr>
          <p:nvPr>
            <p:ph type="sldNum" sz="quarter" idx="12"/>
          </p:nvPr>
        </p:nvSpPr>
        <p:spPr/>
        <p:txBody>
          <a:bodyPr/>
          <a:lstStyle/>
          <a:p>
            <a:fld id="{BE3A1B1A-22AB-402F-A88D-4F36FA918915}" type="slidenum">
              <a:rPr lang="en-IN" smtClean="0"/>
              <a:t>‹#›</a:t>
            </a:fld>
            <a:endParaRPr lang="en-IN" dirty="0"/>
          </a:p>
        </p:txBody>
      </p:sp>
    </p:spTree>
    <p:extLst>
      <p:ext uri="{BB962C8B-B14F-4D97-AF65-F5344CB8AC3E}">
        <p14:creationId xmlns:p14="http://schemas.microsoft.com/office/powerpoint/2010/main" val="398720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C70371-E75D-4DB1-86C4-1117930E5CB6}"/>
              </a:ext>
            </a:extLst>
          </p:cNvPr>
          <p:cNvSpPr>
            <a:spLocks noGrp="1"/>
          </p:cNvSpPr>
          <p:nvPr>
            <p:ph type="dt" sz="half" idx="10"/>
          </p:nvPr>
        </p:nvSpPr>
        <p:spPr/>
        <p:txBody>
          <a:bodyPr/>
          <a:lstStyle/>
          <a:p>
            <a:fld id="{7D7D823F-6619-450F-B7E7-38758875C3FE}" type="datetimeFigureOut">
              <a:rPr lang="en-IN" smtClean="0"/>
              <a:t>19-12-2024</a:t>
            </a:fld>
            <a:endParaRPr lang="en-IN" dirty="0"/>
          </a:p>
        </p:txBody>
      </p:sp>
      <p:sp>
        <p:nvSpPr>
          <p:cNvPr id="3" name="Footer Placeholder 2">
            <a:extLst>
              <a:ext uri="{FF2B5EF4-FFF2-40B4-BE49-F238E27FC236}">
                <a16:creationId xmlns:a16="http://schemas.microsoft.com/office/drawing/2014/main" id="{CCF54EDB-F9F8-4719-8C80-83642AA8705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3FE37953-0A94-4339-B9E6-1FB85375F97B}"/>
              </a:ext>
            </a:extLst>
          </p:cNvPr>
          <p:cNvSpPr>
            <a:spLocks noGrp="1"/>
          </p:cNvSpPr>
          <p:nvPr>
            <p:ph type="sldNum" sz="quarter" idx="12"/>
          </p:nvPr>
        </p:nvSpPr>
        <p:spPr/>
        <p:txBody>
          <a:bodyPr/>
          <a:lstStyle/>
          <a:p>
            <a:fld id="{BE3A1B1A-22AB-402F-A88D-4F36FA918915}" type="slidenum">
              <a:rPr lang="en-IN" smtClean="0"/>
              <a:t>‹#›</a:t>
            </a:fld>
            <a:endParaRPr lang="en-IN" dirty="0"/>
          </a:p>
        </p:txBody>
      </p:sp>
    </p:spTree>
    <p:extLst>
      <p:ext uri="{BB962C8B-B14F-4D97-AF65-F5344CB8AC3E}">
        <p14:creationId xmlns:p14="http://schemas.microsoft.com/office/powerpoint/2010/main" val="1251117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B5344-2844-41BF-A498-C8769A6947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EA0260C-E347-4CA1-9865-E91F626853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549A697-1F08-4D4B-B2F9-20327A3F48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76DEC-7008-4F90-9E49-620A1E448476}"/>
              </a:ext>
            </a:extLst>
          </p:cNvPr>
          <p:cNvSpPr>
            <a:spLocks noGrp="1"/>
          </p:cNvSpPr>
          <p:nvPr>
            <p:ph type="dt" sz="half" idx="10"/>
          </p:nvPr>
        </p:nvSpPr>
        <p:spPr/>
        <p:txBody>
          <a:bodyPr/>
          <a:lstStyle/>
          <a:p>
            <a:fld id="{7D7D823F-6619-450F-B7E7-38758875C3FE}" type="datetimeFigureOut">
              <a:rPr lang="en-IN" smtClean="0"/>
              <a:t>19-12-2024</a:t>
            </a:fld>
            <a:endParaRPr lang="en-IN" dirty="0"/>
          </a:p>
        </p:txBody>
      </p:sp>
      <p:sp>
        <p:nvSpPr>
          <p:cNvPr id="6" name="Footer Placeholder 5">
            <a:extLst>
              <a:ext uri="{FF2B5EF4-FFF2-40B4-BE49-F238E27FC236}">
                <a16:creationId xmlns:a16="http://schemas.microsoft.com/office/drawing/2014/main" id="{0444C0EC-CD57-49C1-9441-09FCB5CB9C5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F3F6581-F558-4BEF-804B-8C953FFF7B8A}"/>
              </a:ext>
            </a:extLst>
          </p:cNvPr>
          <p:cNvSpPr>
            <a:spLocks noGrp="1"/>
          </p:cNvSpPr>
          <p:nvPr>
            <p:ph type="sldNum" sz="quarter" idx="12"/>
          </p:nvPr>
        </p:nvSpPr>
        <p:spPr/>
        <p:txBody>
          <a:bodyPr/>
          <a:lstStyle/>
          <a:p>
            <a:fld id="{BE3A1B1A-22AB-402F-A88D-4F36FA918915}" type="slidenum">
              <a:rPr lang="en-IN" smtClean="0"/>
              <a:t>‹#›</a:t>
            </a:fld>
            <a:endParaRPr lang="en-IN" dirty="0"/>
          </a:p>
        </p:txBody>
      </p:sp>
    </p:spTree>
    <p:extLst>
      <p:ext uri="{BB962C8B-B14F-4D97-AF65-F5344CB8AC3E}">
        <p14:creationId xmlns:p14="http://schemas.microsoft.com/office/powerpoint/2010/main" val="4211272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C7B1-B2A1-4407-8542-39FBBFC71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8FFEFAC-5794-4FBB-9257-096EA2C8A7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9DE4B834-C609-4C11-B095-5F2D75ACB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398754-68C5-440E-BADA-D3032308A2FA}"/>
              </a:ext>
            </a:extLst>
          </p:cNvPr>
          <p:cNvSpPr>
            <a:spLocks noGrp="1"/>
          </p:cNvSpPr>
          <p:nvPr>
            <p:ph type="dt" sz="half" idx="10"/>
          </p:nvPr>
        </p:nvSpPr>
        <p:spPr/>
        <p:txBody>
          <a:bodyPr/>
          <a:lstStyle/>
          <a:p>
            <a:fld id="{7D7D823F-6619-450F-B7E7-38758875C3FE}" type="datetimeFigureOut">
              <a:rPr lang="en-IN" smtClean="0"/>
              <a:t>19-12-2024</a:t>
            </a:fld>
            <a:endParaRPr lang="en-IN" dirty="0"/>
          </a:p>
        </p:txBody>
      </p:sp>
      <p:sp>
        <p:nvSpPr>
          <p:cNvPr id="6" name="Footer Placeholder 5">
            <a:extLst>
              <a:ext uri="{FF2B5EF4-FFF2-40B4-BE49-F238E27FC236}">
                <a16:creationId xmlns:a16="http://schemas.microsoft.com/office/drawing/2014/main" id="{4D27E77C-9FF4-413C-9736-0CF610A200C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A7DC988-0CA7-459E-B10F-E2C072659F7D}"/>
              </a:ext>
            </a:extLst>
          </p:cNvPr>
          <p:cNvSpPr>
            <a:spLocks noGrp="1"/>
          </p:cNvSpPr>
          <p:nvPr>
            <p:ph type="sldNum" sz="quarter" idx="12"/>
          </p:nvPr>
        </p:nvSpPr>
        <p:spPr/>
        <p:txBody>
          <a:bodyPr/>
          <a:lstStyle/>
          <a:p>
            <a:fld id="{BE3A1B1A-22AB-402F-A88D-4F36FA918915}" type="slidenum">
              <a:rPr lang="en-IN" smtClean="0"/>
              <a:t>‹#›</a:t>
            </a:fld>
            <a:endParaRPr lang="en-IN" dirty="0"/>
          </a:p>
        </p:txBody>
      </p:sp>
    </p:spTree>
    <p:extLst>
      <p:ext uri="{BB962C8B-B14F-4D97-AF65-F5344CB8AC3E}">
        <p14:creationId xmlns:p14="http://schemas.microsoft.com/office/powerpoint/2010/main" val="694381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E5A2C1-910A-4CF5-806C-24204BB8F7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B7A383-DBF2-45AB-A52E-2CF34D112E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32BA46-ACBA-417C-80E9-54525A469F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7D823F-6619-450F-B7E7-38758875C3FE}" type="datetimeFigureOut">
              <a:rPr lang="en-IN" smtClean="0"/>
              <a:t>19-12-2024</a:t>
            </a:fld>
            <a:endParaRPr lang="en-IN" dirty="0"/>
          </a:p>
        </p:txBody>
      </p:sp>
      <p:sp>
        <p:nvSpPr>
          <p:cNvPr id="5" name="Footer Placeholder 4">
            <a:extLst>
              <a:ext uri="{FF2B5EF4-FFF2-40B4-BE49-F238E27FC236}">
                <a16:creationId xmlns:a16="http://schemas.microsoft.com/office/drawing/2014/main" id="{B3EBDFBB-FE00-4F2F-BE97-910F9CFED6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E7D16480-F483-4234-8620-5FFF982C9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3A1B1A-22AB-402F-A88D-4F36FA918915}" type="slidenum">
              <a:rPr lang="en-IN" smtClean="0"/>
              <a:t>‹#›</a:t>
            </a:fld>
            <a:endParaRPr lang="en-IN" dirty="0"/>
          </a:p>
        </p:txBody>
      </p:sp>
    </p:spTree>
    <p:extLst>
      <p:ext uri="{BB962C8B-B14F-4D97-AF65-F5344CB8AC3E}">
        <p14:creationId xmlns:p14="http://schemas.microsoft.com/office/powerpoint/2010/main" val="312347908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B5B5004-995C-4D81-9EA6-0F850D562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8" y="0"/>
            <a:ext cx="12486968" cy="9365226"/>
          </a:xfrm>
          <a:prstGeom prst="rect">
            <a:avLst/>
          </a:prstGeom>
        </p:spPr>
      </p:pic>
      <p:grpSp>
        <p:nvGrpSpPr>
          <p:cNvPr id="14" name="Group 13">
            <a:extLst>
              <a:ext uri="{FF2B5EF4-FFF2-40B4-BE49-F238E27FC236}">
                <a16:creationId xmlns:a16="http://schemas.microsoft.com/office/drawing/2014/main" id="{7700DB87-5E41-4FDD-92CD-E9DE5B4BB6DA}"/>
              </a:ext>
            </a:extLst>
          </p:cNvPr>
          <p:cNvGrpSpPr/>
          <p:nvPr/>
        </p:nvGrpSpPr>
        <p:grpSpPr>
          <a:xfrm>
            <a:off x="-1611874" y="1497287"/>
            <a:ext cx="11017406" cy="4511907"/>
            <a:chOff x="-1555206" y="1502167"/>
            <a:chExt cx="11017406" cy="4511907"/>
          </a:xfrm>
        </p:grpSpPr>
        <p:grpSp>
          <p:nvGrpSpPr>
            <p:cNvPr id="12" name="Group 11">
              <a:extLst>
                <a:ext uri="{FF2B5EF4-FFF2-40B4-BE49-F238E27FC236}">
                  <a16:creationId xmlns:a16="http://schemas.microsoft.com/office/drawing/2014/main" id="{EC6D1477-9D91-19C4-90BB-BD3E2ADD4A9F}"/>
                </a:ext>
              </a:extLst>
            </p:cNvPr>
            <p:cNvGrpSpPr/>
            <p:nvPr/>
          </p:nvGrpSpPr>
          <p:grpSpPr>
            <a:xfrm>
              <a:off x="-1555206" y="1502167"/>
              <a:ext cx="10431748" cy="4511907"/>
              <a:chOff x="-1555206" y="1502167"/>
              <a:chExt cx="10431748" cy="4511907"/>
            </a:xfrm>
          </p:grpSpPr>
          <p:sp>
            <p:nvSpPr>
              <p:cNvPr id="8" name="Rectangle 7">
                <a:extLst>
                  <a:ext uri="{FF2B5EF4-FFF2-40B4-BE49-F238E27FC236}">
                    <a16:creationId xmlns:a16="http://schemas.microsoft.com/office/drawing/2014/main" id="{3BCF4223-67E5-5ECC-B819-6FA8861E6E33}"/>
                  </a:ext>
                </a:extLst>
              </p:cNvPr>
              <p:cNvSpPr/>
              <p:nvPr/>
            </p:nvSpPr>
            <p:spPr>
              <a:xfrm rot="19217091">
                <a:off x="-1555206" y="1529727"/>
                <a:ext cx="10431748" cy="4484347"/>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A6DE4047-8F79-1BF4-59E3-4B492D2896BD}"/>
                  </a:ext>
                </a:extLst>
              </p:cNvPr>
              <p:cNvGrpSpPr/>
              <p:nvPr/>
            </p:nvGrpSpPr>
            <p:grpSpPr>
              <a:xfrm>
                <a:off x="-233509" y="1502167"/>
                <a:ext cx="5954803" cy="3441319"/>
                <a:chOff x="-233509" y="1502167"/>
                <a:chExt cx="5954803" cy="3441319"/>
              </a:xfrm>
            </p:grpSpPr>
            <p:pic>
              <p:nvPicPr>
                <p:cNvPr id="3" name="Picture 2">
                  <a:extLst>
                    <a:ext uri="{FF2B5EF4-FFF2-40B4-BE49-F238E27FC236}">
                      <a16:creationId xmlns:a16="http://schemas.microsoft.com/office/drawing/2014/main" id="{C715B9C3-F1F9-2CC2-E2F0-8F715ED7BCE6}"/>
                    </a:ext>
                  </a:extLst>
                </p:cNvPr>
                <p:cNvPicPr>
                  <a:picLocks noChangeAspect="1"/>
                </p:cNvPicPr>
                <p:nvPr/>
              </p:nvPicPr>
              <p:blipFill rotWithShape="1">
                <a:blip r:embed="rId3">
                  <a:extLst>
                    <a:ext uri="{28A0092B-C50C-407E-A947-70E740481C1C}">
                      <a14:useLocalDpi xmlns:a14="http://schemas.microsoft.com/office/drawing/2010/main" val="0"/>
                    </a:ext>
                  </a:extLst>
                </a:blip>
                <a:srcRect r="80851"/>
                <a:stretch/>
              </p:blipFill>
              <p:spPr>
                <a:xfrm>
                  <a:off x="-233509" y="1502167"/>
                  <a:ext cx="1140289" cy="1563642"/>
                </a:xfrm>
                <a:prstGeom prst="rect">
                  <a:avLst/>
                </a:prstGeom>
                <a:effectLst>
                  <a:glow>
                    <a:srgbClr val="D59798"/>
                  </a:glow>
                  <a:reflection blurRad="101600" endPos="0" dist="50800" dir="5400000" sy="-100000" algn="bl" rotWithShape="0"/>
                  <a:softEdge rad="12700"/>
                </a:effectLst>
              </p:spPr>
            </p:pic>
            <p:sp>
              <p:nvSpPr>
                <p:cNvPr id="9" name="TextBox 8">
                  <a:extLst>
                    <a:ext uri="{FF2B5EF4-FFF2-40B4-BE49-F238E27FC236}">
                      <a16:creationId xmlns:a16="http://schemas.microsoft.com/office/drawing/2014/main" id="{3B70F436-CBB3-E317-6208-8AFD0B20F720}"/>
                    </a:ext>
                  </a:extLst>
                </p:cNvPr>
                <p:cNvSpPr txBox="1"/>
                <p:nvPr/>
              </p:nvSpPr>
              <p:spPr>
                <a:xfrm>
                  <a:off x="2250900" y="2553714"/>
                  <a:ext cx="2910859" cy="369332"/>
                </a:xfrm>
                <a:prstGeom prst="rect">
                  <a:avLst/>
                </a:prstGeom>
                <a:noFill/>
              </p:spPr>
              <p:txBody>
                <a:bodyPr wrap="square" rtlCol="0">
                  <a:spAutoFit/>
                </a:bodyPr>
                <a:lstStyle/>
                <a:p>
                  <a:r>
                    <a:rPr lang="en-IN" dirty="0">
                      <a:latin typeface="Santello Regular" pitchFamily="2" charset="0"/>
                    </a:rPr>
                    <a:t>A Cyberdrone Project</a:t>
                  </a:r>
                </a:p>
              </p:txBody>
            </p:sp>
            <p:sp>
              <p:nvSpPr>
                <p:cNvPr id="2" name="TextBox 1">
                  <a:extLst>
                    <a:ext uri="{FF2B5EF4-FFF2-40B4-BE49-F238E27FC236}">
                      <a16:creationId xmlns:a16="http://schemas.microsoft.com/office/drawing/2014/main" id="{E60DA65A-C79E-F328-60CD-1E5A675CCC6F}"/>
                    </a:ext>
                  </a:extLst>
                </p:cNvPr>
                <p:cNvSpPr txBox="1"/>
                <p:nvPr/>
              </p:nvSpPr>
              <p:spPr>
                <a:xfrm>
                  <a:off x="1142843" y="3466158"/>
                  <a:ext cx="4578451" cy="1477328"/>
                </a:xfrm>
                <a:prstGeom prst="rect">
                  <a:avLst/>
                </a:prstGeom>
                <a:noFill/>
              </p:spPr>
              <p:txBody>
                <a:bodyPr wrap="square" lIns="91440" tIns="45720" rIns="91440" bIns="45720" rtlCol="0" anchor="t">
                  <a:spAutoFit/>
                </a:bodyPr>
                <a:lstStyle/>
                <a:p>
                  <a:r>
                    <a:rPr lang="en-IN" b="1" u="sng" spc="300" dirty="0"/>
                    <a:t>Project By</a:t>
                  </a:r>
                  <a:r>
                    <a:rPr lang="en-IN" b="1" spc="300" dirty="0"/>
                    <a:t>:</a:t>
                  </a:r>
                </a:p>
                <a:p>
                  <a:pPr marL="342900" indent="-342900">
                    <a:buFont typeface="Wingdings" panose="05000000000000000000" pitchFamily="2" charset="2"/>
                    <a:buChar char="v"/>
                  </a:pPr>
                  <a:r>
                    <a:rPr lang="en-IN" sz="2400" b="1" spc="300" dirty="0"/>
                    <a:t>Arnab Hembram</a:t>
                  </a:r>
                </a:p>
                <a:p>
                  <a:pPr marL="342900" indent="-342900">
                    <a:buFont typeface="Wingdings" panose="05000000000000000000" pitchFamily="2" charset="2"/>
                    <a:buChar char="v"/>
                  </a:pPr>
                  <a:r>
                    <a:rPr lang="en-IN" sz="2400" b="1" spc="300" dirty="0"/>
                    <a:t>Saimon Soren</a:t>
                  </a:r>
                </a:p>
                <a:p>
                  <a:pPr marL="342900" indent="-342900">
                    <a:buFont typeface="Wingdings" panose="05000000000000000000" pitchFamily="2" charset="2"/>
                    <a:buChar char="v"/>
                  </a:pPr>
                  <a:r>
                    <a:rPr lang="en-IN" sz="2400" b="1" spc="300" dirty="0"/>
                    <a:t>Maheswar Sahoo</a:t>
                  </a:r>
                  <a:r>
                    <a:rPr lang="en-IN" sz="2400" b="1" spc="300" dirty="0">
                      <a:cs typeface="Calibri" panose="020F0502020204030204"/>
                    </a:rPr>
                    <a:t> </a:t>
                  </a:r>
                </a:p>
              </p:txBody>
            </p:sp>
          </p:grpSp>
        </p:grpSp>
        <p:sp>
          <p:nvSpPr>
            <p:cNvPr id="13" name="TextBox 12">
              <a:extLst>
                <a:ext uri="{FF2B5EF4-FFF2-40B4-BE49-F238E27FC236}">
                  <a16:creationId xmlns:a16="http://schemas.microsoft.com/office/drawing/2014/main" id="{EAC5653F-F73E-4BD0-8C84-6B72C5E2BFB0}"/>
                </a:ext>
              </a:extLst>
            </p:cNvPr>
            <p:cNvSpPr txBox="1"/>
            <p:nvPr/>
          </p:nvSpPr>
          <p:spPr>
            <a:xfrm>
              <a:off x="861318" y="1767026"/>
              <a:ext cx="8600882" cy="923330"/>
            </a:xfrm>
            <a:prstGeom prst="rect">
              <a:avLst/>
            </a:prstGeom>
            <a:noFill/>
          </p:spPr>
          <p:txBody>
            <a:bodyPr wrap="square" rtlCol="0">
              <a:spAutoFit/>
            </a:bodyPr>
            <a:lstStyle/>
            <a:p>
              <a:r>
                <a:rPr lang="en-US" sz="5400" dirty="0">
                  <a:latin typeface="Arlon SemiBold DEMO" panose="00000700000000000000" pitchFamily="50" charset="0"/>
                </a:rPr>
                <a:t>exploidrone</a:t>
              </a:r>
            </a:p>
          </p:txBody>
        </p:sp>
      </p:grpSp>
      <p:sp>
        <p:nvSpPr>
          <p:cNvPr id="10" name="TextBox 9">
            <a:extLst>
              <a:ext uri="{FF2B5EF4-FFF2-40B4-BE49-F238E27FC236}">
                <a16:creationId xmlns:a16="http://schemas.microsoft.com/office/drawing/2014/main" id="{D2F34E32-E460-4FEB-BB91-CFB4804DFE54}"/>
              </a:ext>
            </a:extLst>
          </p:cNvPr>
          <p:cNvSpPr txBox="1"/>
          <p:nvPr/>
        </p:nvSpPr>
        <p:spPr>
          <a:xfrm>
            <a:off x="1082041" y="2034540"/>
            <a:ext cx="4639254" cy="606640"/>
          </a:xfrm>
          <a:prstGeom prst="rect">
            <a:avLst/>
          </a:prstGeom>
          <a:noFill/>
          <a:effectLst>
            <a:outerShdw blurRad="50800" dist="50800" dir="5400000" sx="130000" sy="130000" algn="ctr" rotWithShape="0">
              <a:srgbClr val="000000">
                <a:alpha val="69000"/>
              </a:srgbClr>
            </a:outerShdw>
            <a:reflection stA="63000" endPos="65000" dist="50800" dir="5400000" sy="-100000" algn="bl" rotWithShape="0"/>
          </a:effectLst>
        </p:spPr>
        <p:txBody>
          <a:bodyPr wrap="square" rtlCol="0">
            <a:spAutoFit/>
          </a:bodyPr>
          <a:lstStyle/>
          <a:p>
            <a:endParaRPr lang="en-US" dirty="0"/>
          </a:p>
        </p:txBody>
      </p:sp>
      <p:sp>
        <p:nvSpPr>
          <p:cNvPr id="17" name="TextBox 16">
            <a:extLst>
              <a:ext uri="{FF2B5EF4-FFF2-40B4-BE49-F238E27FC236}">
                <a16:creationId xmlns:a16="http://schemas.microsoft.com/office/drawing/2014/main" id="{4688D2E3-A936-72EE-6DD6-B7EF52C6C788}"/>
              </a:ext>
            </a:extLst>
          </p:cNvPr>
          <p:cNvSpPr txBox="1"/>
          <p:nvPr/>
        </p:nvSpPr>
        <p:spPr>
          <a:xfrm>
            <a:off x="1137092" y="4912521"/>
            <a:ext cx="4578451" cy="984885"/>
          </a:xfrm>
          <a:prstGeom prst="rect">
            <a:avLst/>
          </a:prstGeom>
          <a:noFill/>
        </p:spPr>
        <p:txBody>
          <a:bodyPr wrap="square" lIns="91440" tIns="45720" rIns="91440" bIns="45720" rtlCol="0" anchor="t">
            <a:spAutoFit/>
          </a:bodyPr>
          <a:lstStyle/>
          <a:p>
            <a:r>
              <a:rPr lang="en-IN" b="1" u="sng" spc="300" dirty="0"/>
              <a:t>Guided By</a:t>
            </a:r>
            <a:r>
              <a:rPr lang="en-IN" b="1" spc="300" dirty="0"/>
              <a:t>:</a:t>
            </a:r>
          </a:p>
          <a:p>
            <a:r>
              <a:rPr lang="en-IN" sz="2000" b="1" spc="300" dirty="0">
                <a:cs typeface="Calibri"/>
              </a:rPr>
              <a:t>Prof. Bibhudendu Panda</a:t>
            </a:r>
          </a:p>
          <a:p>
            <a:r>
              <a:rPr lang="en-IN" sz="2000" b="1" spc="300" dirty="0">
                <a:cs typeface="Calibri"/>
              </a:rPr>
              <a:t>Rohit Gorai</a:t>
            </a:r>
            <a:endParaRPr lang="en-IN" sz="2000" dirty="0"/>
          </a:p>
        </p:txBody>
      </p:sp>
      <p:pic>
        <p:nvPicPr>
          <p:cNvPr id="20" name="Picture 19" descr="A logo with a red and blue circle&#10;&#10;Description automatically generated">
            <a:extLst>
              <a:ext uri="{FF2B5EF4-FFF2-40B4-BE49-F238E27FC236}">
                <a16:creationId xmlns:a16="http://schemas.microsoft.com/office/drawing/2014/main" id="{E86EF1C5-4853-2E60-E48A-C08AC387A4E1}"/>
              </a:ext>
            </a:extLst>
          </p:cNvPr>
          <p:cNvPicPr>
            <a:picLocks noChangeAspect="1"/>
          </p:cNvPicPr>
          <p:nvPr/>
        </p:nvPicPr>
        <p:blipFill>
          <a:blip r:embed="rId4"/>
          <a:stretch>
            <a:fillRect/>
          </a:stretch>
        </p:blipFill>
        <p:spPr>
          <a:xfrm>
            <a:off x="-4475" y="-6776"/>
            <a:ext cx="1352371" cy="1337993"/>
          </a:xfrm>
          <a:prstGeom prst="rect">
            <a:avLst/>
          </a:prstGeom>
        </p:spPr>
      </p:pic>
      <p:sp>
        <p:nvSpPr>
          <p:cNvPr id="15" name="TextBox 14">
            <a:extLst>
              <a:ext uri="{FF2B5EF4-FFF2-40B4-BE49-F238E27FC236}">
                <a16:creationId xmlns:a16="http://schemas.microsoft.com/office/drawing/2014/main" id="{95B1AB36-22BD-414A-828F-72C00B22B972}"/>
              </a:ext>
            </a:extLst>
          </p:cNvPr>
          <p:cNvSpPr txBox="1"/>
          <p:nvPr/>
        </p:nvSpPr>
        <p:spPr>
          <a:xfrm>
            <a:off x="7336718" y="138529"/>
            <a:ext cx="4476011" cy="646331"/>
          </a:xfrm>
          <a:prstGeom prst="rect">
            <a:avLst/>
          </a:prstGeom>
          <a:noFill/>
        </p:spPr>
        <p:txBody>
          <a:bodyPr wrap="square" rtlCol="0">
            <a:spAutoFit/>
          </a:bodyPr>
          <a:lstStyle/>
          <a:p>
            <a:r>
              <a:rPr lang="en-IN" dirty="0">
                <a:latin typeface="Santello Regular" pitchFamily="2" charset="0"/>
              </a:rPr>
              <a:t>RIMS Cybernetics Incubation Centre</a:t>
            </a:r>
          </a:p>
          <a:p>
            <a:pPr algn="r"/>
            <a:r>
              <a:rPr lang="en-IN" dirty="0"/>
              <a:t>100% Subsidiary of RIMS</a:t>
            </a:r>
          </a:p>
        </p:txBody>
      </p:sp>
      <p:sp>
        <p:nvSpPr>
          <p:cNvPr id="18" name="TextBox 17">
            <a:extLst>
              <a:ext uri="{FF2B5EF4-FFF2-40B4-BE49-F238E27FC236}">
                <a16:creationId xmlns:a16="http://schemas.microsoft.com/office/drawing/2014/main" id="{1A9AC954-01D0-2CA6-24D8-02558659FF8F}"/>
              </a:ext>
            </a:extLst>
          </p:cNvPr>
          <p:cNvSpPr txBox="1"/>
          <p:nvPr/>
        </p:nvSpPr>
        <p:spPr>
          <a:xfrm>
            <a:off x="-78658" y="1353509"/>
            <a:ext cx="53313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lumMod val="50000"/>
                  </a:schemeClr>
                </a:solidFill>
                <a:cs typeface="Calibri"/>
              </a:rPr>
              <a:t>Rourkela Institute of Management Studies</a:t>
            </a:r>
          </a:p>
        </p:txBody>
      </p:sp>
    </p:spTree>
    <p:extLst>
      <p:ext uri="{BB962C8B-B14F-4D97-AF65-F5344CB8AC3E}">
        <p14:creationId xmlns:p14="http://schemas.microsoft.com/office/powerpoint/2010/main" val="120031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F0589D-1478-41CC-9867-FE8936AFE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477000"/>
          </a:xfrm>
          <a:prstGeom prst="rect">
            <a:avLst/>
          </a:prstGeom>
        </p:spPr>
      </p:pic>
      <p:sp>
        <p:nvSpPr>
          <p:cNvPr id="6" name="TextBox 5">
            <a:extLst>
              <a:ext uri="{FF2B5EF4-FFF2-40B4-BE49-F238E27FC236}">
                <a16:creationId xmlns:a16="http://schemas.microsoft.com/office/drawing/2014/main" id="{441CB917-3241-40AE-9052-2600CB097E5C}"/>
              </a:ext>
            </a:extLst>
          </p:cNvPr>
          <p:cNvSpPr txBox="1"/>
          <p:nvPr/>
        </p:nvSpPr>
        <p:spPr>
          <a:xfrm>
            <a:off x="7315200" y="590550"/>
            <a:ext cx="3752850" cy="646331"/>
          </a:xfrm>
          <a:prstGeom prst="rect">
            <a:avLst/>
          </a:prstGeom>
          <a:noFill/>
        </p:spPr>
        <p:txBody>
          <a:bodyPr wrap="square" rtlCol="0">
            <a:spAutoFit/>
          </a:bodyPr>
          <a:lstStyle/>
          <a:p>
            <a:r>
              <a:rPr lang="en-IN" dirty="0">
                <a:solidFill>
                  <a:schemeClr val="bg1">
                    <a:lumMod val="95000"/>
                  </a:schemeClr>
                </a:solidFill>
                <a:latin typeface="Santello Regular" pitchFamily="2" charset="0"/>
              </a:rPr>
              <a:t>Planned Mission on </a:t>
            </a:r>
            <a:r>
              <a:rPr lang="en-IN" dirty="0" err="1">
                <a:solidFill>
                  <a:schemeClr val="bg1">
                    <a:lumMod val="95000"/>
                  </a:schemeClr>
                </a:solidFill>
                <a:latin typeface="Santello Regular" pitchFamily="2" charset="0"/>
              </a:rPr>
              <a:t>Ardupilot</a:t>
            </a:r>
            <a:r>
              <a:rPr lang="en-IN" dirty="0">
                <a:solidFill>
                  <a:schemeClr val="bg1">
                    <a:lumMod val="95000"/>
                  </a:schemeClr>
                </a:solidFill>
                <a:latin typeface="Santello Regular" pitchFamily="2" charset="0"/>
              </a:rPr>
              <a:t> Mission Planner</a:t>
            </a:r>
          </a:p>
        </p:txBody>
      </p:sp>
      <p:pic>
        <p:nvPicPr>
          <p:cNvPr id="7" name="Picture 6" descr="A logo with a red and blue circle&#10;&#10;Description automatically generated">
            <a:extLst>
              <a:ext uri="{FF2B5EF4-FFF2-40B4-BE49-F238E27FC236}">
                <a16:creationId xmlns:a16="http://schemas.microsoft.com/office/drawing/2014/main" id="{5081E94B-E932-435E-BB2D-E885749C2D9E}"/>
              </a:ext>
            </a:extLst>
          </p:cNvPr>
          <p:cNvPicPr>
            <a:picLocks noChangeAspect="1"/>
          </p:cNvPicPr>
          <p:nvPr/>
        </p:nvPicPr>
        <p:blipFill>
          <a:blip r:embed="rId3"/>
          <a:stretch>
            <a:fillRect/>
          </a:stretch>
        </p:blipFill>
        <p:spPr>
          <a:xfrm>
            <a:off x="10839629" y="0"/>
            <a:ext cx="1352371" cy="1337993"/>
          </a:xfrm>
          <a:prstGeom prst="rect">
            <a:avLst/>
          </a:prstGeom>
        </p:spPr>
      </p:pic>
    </p:spTree>
    <p:extLst>
      <p:ext uri="{BB962C8B-B14F-4D97-AF65-F5344CB8AC3E}">
        <p14:creationId xmlns:p14="http://schemas.microsoft.com/office/powerpoint/2010/main" val="2491703066"/>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BC081-5900-651B-9CC3-502EA71DDC2C}"/>
              </a:ext>
            </a:extLst>
          </p:cNvPr>
          <p:cNvPicPr>
            <a:picLocks noChangeAspect="1"/>
          </p:cNvPicPr>
          <p:nvPr/>
        </p:nvPicPr>
        <p:blipFill>
          <a:blip r:embed="rId2">
            <a:extLst>
              <a:ext uri="{28A0092B-C50C-407E-A947-70E740481C1C}">
                <a14:useLocalDpi xmlns:a14="http://schemas.microsoft.com/office/drawing/2010/main" val="0"/>
              </a:ext>
            </a:extLst>
          </a:blip>
          <a:srcRect b="4605"/>
          <a:stretch/>
        </p:blipFill>
        <p:spPr>
          <a:xfrm>
            <a:off x="0" y="0"/>
            <a:ext cx="12192000" cy="6858000"/>
          </a:xfrm>
          <a:prstGeom prst="rect">
            <a:avLst/>
          </a:prstGeom>
        </p:spPr>
      </p:pic>
    </p:spTree>
    <p:extLst>
      <p:ext uri="{BB962C8B-B14F-4D97-AF65-F5344CB8AC3E}">
        <p14:creationId xmlns:p14="http://schemas.microsoft.com/office/powerpoint/2010/main" val="25709894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1A414C-8E00-C82D-FBCD-36D4C17D4572}"/>
              </a:ext>
            </a:extLst>
          </p:cNvPr>
          <p:cNvPicPr>
            <a:picLocks noChangeAspect="1"/>
          </p:cNvPicPr>
          <p:nvPr/>
        </p:nvPicPr>
        <p:blipFill>
          <a:blip r:embed="rId2">
            <a:extLst>
              <a:ext uri="{28A0092B-C50C-407E-A947-70E740481C1C}">
                <a14:useLocalDpi xmlns:a14="http://schemas.microsoft.com/office/drawing/2010/main" val="0"/>
              </a:ext>
            </a:extLst>
          </a:blip>
          <a:srcRect b="4742"/>
          <a:stretch/>
        </p:blipFill>
        <p:spPr>
          <a:xfrm>
            <a:off x="0" y="0"/>
            <a:ext cx="12192000" cy="6858000"/>
          </a:xfrm>
          <a:prstGeom prst="rect">
            <a:avLst/>
          </a:prstGeom>
        </p:spPr>
      </p:pic>
    </p:spTree>
    <p:extLst>
      <p:ext uri="{BB962C8B-B14F-4D97-AF65-F5344CB8AC3E}">
        <p14:creationId xmlns:p14="http://schemas.microsoft.com/office/powerpoint/2010/main" val="36197165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737BE-66CC-915D-1709-2F7EBCEB8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16816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C765A-6444-13F7-7481-C106C2742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414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46BD2-4F6F-1036-47B9-AD981A769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318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DB86BF-8571-26FD-E9CD-B82709241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47923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83A9CA-2E30-802B-946A-064AF5344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6578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660587-AB50-1E31-F49A-96235D5DD987}"/>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41265B7-F2D3-8670-9BE8-5EE838C7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Arc 16">
            <a:extLst>
              <a:ext uri="{FF2B5EF4-FFF2-40B4-BE49-F238E27FC236}">
                <a16:creationId xmlns:a16="http://schemas.microsoft.com/office/drawing/2014/main" id="{E60F4F69-52E2-C38C-5D52-B72CCAB77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15356D-1F35-BEC8-5606-5AF62168CD1D}"/>
              </a:ext>
            </a:extLst>
          </p:cNvPr>
          <p:cNvSpPr>
            <a:spLocks noGrp="1"/>
          </p:cNvSpPr>
          <p:nvPr>
            <p:ph type="title"/>
          </p:nvPr>
        </p:nvSpPr>
        <p:spPr>
          <a:xfrm>
            <a:off x="6015318" y="652081"/>
            <a:ext cx="5239870" cy="1069143"/>
          </a:xfrm>
        </p:spPr>
        <p:txBody>
          <a:bodyPr>
            <a:normAutofit/>
          </a:bodyPr>
          <a:lstStyle/>
          <a:p>
            <a:pPr algn="ctr"/>
            <a:r>
              <a:rPr lang="en-IN" sz="2800" b="1" dirty="0">
                <a:latin typeface="Santello Regular" pitchFamily="2" charset="0"/>
              </a:rPr>
              <a:t>Real time videos and its processing</a:t>
            </a:r>
            <a:r>
              <a:rPr lang="en-US" sz="2800" b="1" dirty="0">
                <a:latin typeface="APHRODITE" pitchFamily="2" charset="0"/>
              </a:rPr>
              <a:t>.</a:t>
            </a:r>
            <a:endParaRPr lang="en-IN" sz="2800" b="1" dirty="0">
              <a:latin typeface="APHRODITE" pitchFamily="2" charset="0"/>
            </a:endParaRPr>
          </a:p>
        </p:txBody>
      </p:sp>
      <p:sp>
        <p:nvSpPr>
          <p:cNvPr id="19" name="Freeform: Shape 18">
            <a:extLst>
              <a:ext uri="{FF2B5EF4-FFF2-40B4-BE49-F238E27FC236}">
                <a16:creationId xmlns:a16="http://schemas.microsoft.com/office/drawing/2014/main" id="{750A0673-56B1-FEE6-7AEB-2346AD90E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A drone flying in the sky&#10;&#10;Description automatically generated">
            <a:extLst>
              <a:ext uri="{FF2B5EF4-FFF2-40B4-BE49-F238E27FC236}">
                <a16:creationId xmlns:a16="http://schemas.microsoft.com/office/drawing/2014/main" id="{1524FBE5-BFA5-A939-EA87-848245121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2" y="1988546"/>
            <a:ext cx="4777381" cy="271116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03201811-4140-B097-14AC-56C3A6D07C68}"/>
              </a:ext>
            </a:extLst>
          </p:cNvPr>
          <p:cNvSpPr>
            <a:spLocks noGrp="1"/>
          </p:cNvSpPr>
          <p:nvPr>
            <p:ph idx="1"/>
          </p:nvPr>
        </p:nvSpPr>
        <p:spPr>
          <a:xfrm>
            <a:off x="5894962" y="1984443"/>
            <a:ext cx="5458838" cy="4221476"/>
          </a:xfrm>
        </p:spPr>
        <p:txBody>
          <a:bodyPr vert="horz" lIns="91440" tIns="45720" rIns="91440" bIns="45720" rtlCol="0">
            <a:noAutofit/>
          </a:bodyPr>
          <a:lstStyle/>
          <a:p>
            <a:pPr marL="0" indent="0" algn="ctr">
              <a:buNone/>
            </a:pPr>
            <a:r>
              <a:rPr lang="en-IN" sz="2000" i="1" dirty="0">
                <a:latin typeface="Santello Regular" pitchFamily="2" charset="0"/>
              </a:rPr>
              <a:t>Real-time</a:t>
            </a:r>
            <a:r>
              <a:rPr lang="en-IN" sz="2000" dirty="0">
                <a:latin typeface="Santello Regular" pitchFamily="2" charset="0"/>
              </a:rPr>
              <a:t> video transmission in drones involves capturing video ,encoding it for efficient transmission and transmitting  it wirelessly to a ground station. On the ground ,the video is received, decoded and displayed in real-Time. This enables pilots to see what the drone sees, facilitating navigation and detection, and obstacle avoidance can be applied to enhance the video feed and automate drone operation </a:t>
            </a:r>
            <a:r>
              <a:rPr lang="en-IN" sz="1800" dirty="0">
                <a:latin typeface="Santello Regular" pitchFamily="2" charset="0"/>
              </a:rPr>
              <a:t>.</a:t>
            </a:r>
          </a:p>
        </p:txBody>
      </p:sp>
      <p:pic>
        <p:nvPicPr>
          <p:cNvPr id="4" name="Picture 3" descr="A logo with a red and blue circle&#10;&#10;Description automatically generated">
            <a:extLst>
              <a:ext uri="{FF2B5EF4-FFF2-40B4-BE49-F238E27FC236}">
                <a16:creationId xmlns:a16="http://schemas.microsoft.com/office/drawing/2014/main" id="{F9F76FE5-9873-056F-5039-C12C9A0BD77C}"/>
              </a:ext>
            </a:extLst>
          </p:cNvPr>
          <p:cNvPicPr>
            <a:picLocks noChangeAspect="1"/>
          </p:cNvPicPr>
          <p:nvPr/>
        </p:nvPicPr>
        <p:blipFill>
          <a:blip r:embed="rId3"/>
          <a:stretch>
            <a:fillRect/>
          </a:stretch>
        </p:blipFill>
        <p:spPr>
          <a:xfrm>
            <a:off x="0" y="0"/>
            <a:ext cx="1352371" cy="1337993"/>
          </a:xfrm>
          <a:prstGeom prst="rect">
            <a:avLst/>
          </a:prstGeom>
        </p:spPr>
      </p:pic>
      <p:pic>
        <p:nvPicPr>
          <p:cNvPr id="6" name="Picture 5">
            <a:extLst>
              <a:ext uri="{FF2B5EF4-FFF2-40B4-BE49-F238E27FC236}">
                <a16:creationId xmlns:a16="http://schemas.microsoft.com/office/drawing/2014/main" id="{E6F2CCEF-9CCD-B545-AD9B-3D4184FBD0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570" y="1817485"/>
            <a:ext cx="5684392" cy="2987877"/>
          </a:xfrm>
          <a:prstGeom prst="rect">
            <a:avLst/>
          </a:prstGeom>
        </p:spPr>
      </p:pic>
      <p:pic>
        <p:nvPicPr>
          <p:cNvPr id="7" name="Picture 6">
            <a:extLst>
              <a:ext uri="{FF2B5EF4-FFF2-40B4-BE49-F238E27FC236}">
                <a16:creationId xmlns:a16="http://schemas.microsoft.com/office/drawing/2014/main" id="{EA51DBF8-303B-980D-3EE3-F977F383CC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85" y="1373281"/>
            <a:ext cx="5684392" cy="3941691"/>
          </a:xfrm>
          <a:prstGeom prst="rect">
            <a:avLst/>
          </a:prstGeom>
        </p:spPr>
      </p:pic>
    </p:spTree>
    <p:extLst>
      <p:ext uri="{BB962C8B-B14F-4D97-AF65-F5344CB8AC3E}">
        <p14:creationId xmlns:p14="http://schemas.microsoft.com/office/powerpoint/2010/main" val="25449108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D41970-A15F-F887-F12C-18C49B4BD0C2}"/>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23B8EB-579D-0551-5CB6-70A81B67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Arc 16">
            <a:extLst>
              <a:ext uri="{FF2B5EF4-FFF2-40B4-BE49-F238E27FC236}">
                <a16:creationId xmlns:a16="http://schemas.microsoft.com/office/drawing/2014/main" id="{EB1A034D-B86E-156E-65A3-E86048C4E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2EE69D-7A58-3894-0687-C7B8344E5EC4}"/>
              </a:ext>
            </a:extLst>
          </p:cNvPr>
          <p:cNvSpPr>
            <a:spLocks noGrp="1"/>
          </p:cNvSpPr>
          <p:nvPr>
            <p:ph type="title"/>
          </p:nvPr>
        </p:nvSpPr>
        <p:spPr>
          <a:xfrm>
            <a:off x="5894962" y="479493"/>
            <a:ext cx="5458838" cy="1325563"/>
          </a:xfrm>
        </p:spPr>
        <p:txBody>
          <a:bodyPr>
            <a:normAutofit/>
          </a:bodyPr>
          <a:lstStyle/>
          <a:p>
            <a:pPr>
              <a:lnSpc>
                <a:spcPct val="107000"/>
              </a:lnSpc>
              <a:spcAft>
                <a:spcPts val="800"/>
              </a:spcAft>
            </a:pPr>
            <a:r>
              <a:rPr lang="en-IN" sz="2800" kern="100" dirty="0">
                <a:latin typeface="APHRODITE" pitchFamily="2" charset="0"/>
                <a:ea typeface="Calibri" panose="020F0502020204030204" pitchFamily="34" charset="0"/>
                <a:cs typeface="Times New Roman" panose="02020603050405020304" pitchFamily="18" charset="0"/>
              </a:rPr>
              <a:t>Flight Log Analysis</a:t>
            </a:r>
            <a:endParaRPr lang="en-IN" sz="2800" kern="100" dirty="0">
              <a:effectLst/>
              <a:latin typeface="APHRODITE" pitchFamily="2" charset="0"/>
              <a:ea typeface="Calibri" panose="020F0502020204030204" pitchFamily="34" charset="0"/>
              <a:cs typeface="Times New Roman" panose="02020603050405020304" pitchFamily="18" charset="0"/>
            </a:endParaRPr>
          </a:p>
        </p:txBody>
      </p:sp>
      <p:sp>
        <p:nvSpPr>
          <p:cNvPr id="19" name="Freeform: Shape 18">
            <a:extLst>
              <a:ext uri="{FF2B5EF4-FFF2-40B4-BE49-F238E27FC236}">
                <a16:creationId xmlns:a16="http://schemas.microsoft.com/office/drawing/2014/main" id="{BF8D5C14-DDE8-3935-F7F7-B77D9C7D1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9B31F655-54BE-031D-FDD8-00E27FD845C3}"/>
              </a:ext>
            </a:extLst>
          </p:cNvPr>
          <p:cNvSpPr>
            <a:spLocks noGrp="1"/>
          </p:cNvSpPr>
          <p:nvPr>
            <p:ph idx="1"/>
          </p:nvPr>
        </p:nvSpPr>
        <p:spPr>
          <a:xfrm>
            <a:off x="5894962" y="1984443"/>
            <a:ext cx="6129398" cy="4489509"/>
          </a:xfrm>
        </p:spPr>
        <p:txBody>
          <a:bodyPr vert="horz" lIns="91440" tIns="45720" rIns="91440" bIns="45720" rtlCol="0">
            <a:normAutofit/>
          </a:bodyPr>
          <a:lstStyle/>
          <a:p>
            <a:pPr marL="342900" indent="-342900">
              <a:buFont typeface="+mj-lt"/>
              <a:buAutoNum type="arabicPeriod"/>
            </a:pPr>
            <a:r>
              <a:rPr lang="en-US" sz="1800" dirty="0">
                <a:latin typeface="Santello Regular" pitchFamily="2" charset="0"/>
              </a:rPr>
              <a:t>Flight Data Logging - </a:t>
            </a:r>
            <a:r>
              <a:rPr lang="en-US" sz="1200" dirty="0">
                <a:latin typeface="Santello Regular" pitchFamily="2" charset="0"/>
              </a:rPr>
              <a:t>Drones continuously record various parameters during flight, such as GPS coordinates, altitude, speed, battery levels, sensor data, and flight commands.</a:t>
            </a:r>
            <a:endParaRPr lang="en-US" sz="1800" dirty="0">
              <a:latin typeface="Santello Regular" pitchFamily="2" charset="0"/>
            </a:endParaRPr>
          </a:p>
          <a:p>
            <a:pPr marL="342900" indent="-342900">
              <a:buFont typeface="+mj-lt"/>
              <a:buAutoNum type="arabicPeriod"/>
            </a:pPr>
            <a:r>
              <a:rPr lang="en-US" sz="1800" dirty="0">
                <a:latin typeface="Santello Regular" pitchFamily="2" charset="0"/>
              </a:rPr>
              <a:t>Telemetry Data - </a:t>
            </a:r>
            <a:r>
              <a:rPr lang="en-US" sz="1200" dirty="0">
                <a:latin typeface="Santello Regular" pitchFamily="2" charset="0"/>
              </a:rPr>
              <a:t>This includes details like GPS accuracy, temperature, voltage, and communication strength</a:t>
            </a:r>
            <a:endParaRPr lang="en-US" sz="1800" dirty="0">
              <a:latin typeface="Santello Regular" pitchFamily="2" charset="0"/>
            </a:endParaRPr>
          </a:p>
          <a:p>
            <a:pPr marL="342900" indent="-342900">
              <a:buFont typeface="+mj-lt"/>
              <a:buAutoNum type="arabicPeriod"/>
            </a:pPr>
            <a:r>
              <a:rPr lang="en-US" sz="1800" dirty="0">
                <a:latin typeface="Santello Regular" pitchFamily="2" charset="0"/>
              </a:rPr>
              <a:t>Error Detection and Troubleshooting - </a:t>
            </a:r>
            <a:r>
              <a:rPr lang="en-US" sz="1200" dirty="0">
                <a:latin typeface="Santello Regular" pitchFamily="2" charset="0"/>
              </a:rPr>
              <a:t>This data helps diagnose problems and take corrective action before future flights.</a:t>
            </a:r>
            <a:endParaRPr lang="en-US" sz="1800" dirty="0">
              <a:latin typeface="Santello Regular" pitchFamily="2" charset="0"/>
            </a:endParaRPr>
          </a:p>
          <a:p>
            <a:pPr marL="342900" indent="-342900">
              <a:buFont typeface="+mj-lt"/>
              <a:buAutoNum type="arabicPeriod"/>
            </a:pPr>
            <a:r>
              <a:rPr lang="en-US" sz="1800" dirty="0">
                <a:latin typeface="Santello Regular" pitchFamily="2" charset="0"/>
              </a:rPr>
              <a:t>Flight Path Analysis - </a:t>
            </a:r>
            <a:r>
              <a:rPr lang="en-US" sz="1200" dirty="0">
                <a:latin typeface="Santello Regular" pitchFamily="2" charset="0"/>
              </a:rPr>
              <a:t>Log data also tracks the drone’s flight path, enabling operators to visualize the route taken, the altitude maintained, and any deviations from the planned mission.</a:t>
            </a:r>
            <a:endParaRPr lang="en-US" sz="1800" dirty="0">
              <a:latin typeface="Santello Regular" pitchFamily="2" charset="0"/>
            </a:endParaRPr>
          </a:p>
          <a:p>
            <a:pPr marL="342900" indent="-342900">
              <a:buFont typeface="+mj-lt"/>
              <a:buAutoNum type="arabicPeriod"/>
            </a:pPr>
            <a:r>
              <a:rPr lang="en-US" sz="1800" dirty="0">
                <a:latin typeface="Santello Regular" pitchFamily="2" charset="0"/>
              </a:rPr>
              <a:t>Safety and Compliance - </a:t>
            </a:r>
            <a:r>
              <a:rPr lang="en-US" sz="1200" dirty="0">
                <a:latin typeface="Santello Regular" pitchFamily="2" charset="0"/>
              </a:rPr>
              <a:t>Operators  need to submit logs to authorities to demonstrate adherence to no-fly zones, altitude limits, or other legal requirements.</a:t>
            </a:r>
            <a:endParaRPr lang="en-US" sz="1800" dirty="0">
              <a:latin typeface="Santello Regular" pitchFamily="2" charset="0"/>
            </a:endParaRPr>
          </a:p>
          <a:p>
            <a:pPr marL="342900" indent="-342900">
              <a:buFont typeface="+mj-lt"/>
              <a:buAutoNum type="arabicPeriod"/>
            </a:pPr>
            <a:r>
              <a:rPr lang="en-US" sz="1800" dirty="0">
                <a:latin typeface="Santello Regular" pitchFamily="2" charset="0"/>
              </a:rPr>
              <a:t>Post-Flight Analysis - </a:t>
            </a:r>
            <a:r>
              <a:rPr lang="en-US" sz="1200" dirty="0">
                <a:latin typeface="Santello Regular" pitchFamily="2" charset="0"/>
              </a:rPr>
              <a:t>After a mission, log analysis helps in evaluating the success of the flight.</a:t>
            </a:r>
            <a:endParaRPr lang="en-US" sz="1800" dirty="0">
              <a:latin typeface="Santello Regular" pitchFamily="2" charset="0"/>
            </a:endParaRPr>
          </a:p>
        </p:txBody>
      </p:sp>
      <p:pic>
        <p:nvPicPr>
          <p:cNvPr id="4" name="Picture 3" descr="A logo with a red and blue circle&#10;&#10;Description automatically generated">
            <a:extLst>
              <a:ext uri="{FF2B5EF4-FFF2-40B4-BE49-F238E27FC236}">
                <a16:creationId xmlns:a16="http://schemas.microsoft.com/office/drawing/2014/main" id="{77E5E9AE-8733-6290-FABA-59AE0E31D210}"/>
              </a:ext>
            </a:extLst>
          </p:cNvPr>
          <p:cNvPicPr>
            <a:picLocks noChangeAspect="1"/>
          </p:cNvPicPr>
          <p:nvPr/>
        </p:nvPicPr>
        <p:blipFill>
          <a:blip r:embed="rId2"/>
          <a:stretch>
            <a:fillRect/>
          </a:stretch>
        </p:blipFill>
        <p:spPr>
          <a:xfrm>
            <a:off x="0" y="0"/>
            <a:ext cx="1352371" cy="1337993"/>
          </a:xfrm>
          <a:prstGeom prst="rect">
            <a:avLst/>
          </a:prstGeom>
        </p:spPr>
      </p:pic>
      <p:pic>
        <p:nvPicPr>
          <p:cNvPr id="6" name="Graphic 5">
            <a:extLst>
              <a:ext uri="{FF2B5EF4-FFF2-40B4-BE49-F238E27FC236}">
                <a16:creationId xmlns:a16="http://schemas.microsoft.com/office/drawing/2014/main" id="{4806833B-CAA4-1330-264A-D95EBB6934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722" y="1489333"/>
            <a:ext cx="5018398" cy="4204457"/>
          </a:xfrm>
          <a:prstGeom prst="rect">
            <a:avLst/>
          </a:prstGeom>
        </p:spPr>
      </p:pic>
    </p:spTree>
    <p:extLst>
      <p:ext uri="{BB962C8B-B14F-4D97-AF65-F5344CB8AC3E}">
        <p14:creationId xmlns:p14="http://schemas.microsoft.com/office/powerpoint/2010/main" val="1248857093"/>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03904C5-6C43-4868-9DF6-98C535BC87EB}"/>
              </a:ext>
            </a:extLst>
          </p:cNvPr>
          <p:cNvGrpSpPr/>
          <p:nvPr/>
        </p:nvGrpSpPr>
        <p:grpSpPr>
          <a:xfrm>
            <a:off x="-179294" y="-550209"/>
            <a:ext cx="12371294" cy="8316259"/>
            <a:chOff x="-179294" y="-550209"/>
            <a:chExt cx="12371294" cy="8316259"/>
          </a:xfrm>
        </p:grpSpPr>
        <p:pic>
          <p:nvPicPr>
            <p:cNvPr id="5" name="Picture 4">
              <a:extLst>
                <a:ext uri="{FF2B5EF4-FFF2-40B4-BE49-F238E27FC236}">
                  <a16:creationId xmlns:a16="http://schemas.microsoft.com/office/drawing/2014/main" id="{B322DB79-E8E1-473E-891B-E27FBAE889A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6057900" y="-412750"/>
              <a:ext cx="6134100" cy="8178800"/>
            </a:xfrm>
            <a:prstGeom prst="rect">
              <a:avLst/>
            </a:prstGeom>
          </p:spPr>
        </p:pic>
        <p:pic>
          <p:nvPicPr>
            <p:cNvPr id="7" name="Picture 6">
              <a:extLst>
                <a:ext uri="{FF2B5EF4-FFF2-40B4-BE49-F238E27FC236}">
                  <a16:creationId xmlns:a16="http://schemas.microsoft.com/office/drawing/2014/main" id="{2949454F-D37B-4119-8187-18421D526600}"/>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79294" y="-550209"/>
              <a:ext cx="6237194" cy="8316259"/>
            </a:xfrm>
            <a:prstGeom prst="rect">
              <a:avLst/>
            </a:prstGeom>
          </p:spPr>
        </p:pic>
      </p:grpSp>
      <p:sp>
        <p:nvSpPr>
          <p:cNvPr id="9" name="TextBox 8">
            <a:extLst>
              <a:ext uri="{FF2B5EF4-FFF2-40B4-BE49-F238E27FC236}">
                <a16:creationId xmlns:a16="http://schemas.microsoft.com/office/drawing/2014/main" id="{5560AAF5-3556-4507-9913-491CFBE9C94B}"/>
              </a:ext>
            </a:extLst>
          </p:cNvPr>
          <p:cNvSpPr txBox="1"/>
          <p:nvPr/>
        </p:nvSpPr>
        <p:spPr>
          <a:xfrm>
            <a:off x="5068981" y="502981"/>
            <a:ext cx="3343275" cy="830997"/>
          </a:xfrm>
          <a:prstGeom prst="rect">
            <a:avLst/>
          </a:prstGeom>
          <a:noFill/>
        </p:spPr>
        <p:txBody>
          <a:bodyPr wrap="square" rtlCol="0">
            <a:spAutoFit/>
          </a:bodyPr>
          <a:lstStyle/>
          <a:p>
            <a:r>
              <a:rPr lang="en-IN" sz="4800" b="1" i="1" spc="300" dirty="0">
                <a:solidFill>
                  <a:schemeClr val="bg1"/>
                </a:solidFill>
                <a:latin typeface="APHRODITE" pitchFamily="2" charset="0"/>
              </a:rPr>
              <a:t>Vision</a:t>
            </a:r>
            <a:r>
              <a:rPr lang="en-IN" sz="3200" spc="300" dirty="0">
                <a:solidFill>
                  <a:schemeClr val="bg1"/>
                </a:solidFill>
                <a:latin typeface="APHRODITE" pitchFamily="2" charset="0"/>
              </a:rPr>
              <a:t> </a:t>
            </a:r>
          </a:p>
        </p:txBody>
      </p:sp>
      <p:sp>
        <p:nvSpPr>
          <p:cNvPr id="10" name="TextBox 9">
            <a:extLst>
              <a:ext uri="{FF2B5EF4-FFF2-40B4-BE49-F238E27FC236}">
                <a16:creationId xmlns:a16="http://schemas.microsoft.com/office/drawing/2014/main" id="{9FC8AE40-FC0E-4D84-AC1E-1E7985DFE936}"/>
              </a:ext>
            </a:extLst>
          </p:cNvPr>
          <p:cNvSpPr txBox="1"/>
          <p:nvPr/>
        </p:nvSpPr>
        <p:spPr>
          <a:xfrm>
            <a:off x="2457450" y="2552700"/>
            <a:ext cx="6496050" cy="369332"/>
          </a:xfrm>
          <a:prstGeom prst="rect">
            <a:avLst/>
          </a:prstGeom>
          <a:noFill/>
        </p:spPr>
        <p:txBody>
          <a:bodyPr wrap="square" rtlCol="0">
            <a:spAutoFit/>
          </a:bodyPr>
          <a:lstStyle/>
          <a:p>
            <a:endParaRPr lang="en-IN" dirty="0">
              <a:latin typeface="Santello Regular" pitchFamily="2" charset="0"/>
            </a:endParaRPr>
          </a:p>
        </p:txBody>
      </p:sp>
      <p:sp>
        <p:nvSpPr>
          <p:cNvPr id="11" name="TextBox 10">
            <a:extLst>
              <a:ext uri="{FF2B5EF4-FFF2-40B4-BE49-F238E27FC236}">
                <a16:creationId xmlns:a16="http://schemas.microsoft.com/office/drawing/2014/main" id="{C5D08B72-990E-4D3C-9657-3292E03D3B72}"/>
              </a:ext>
            </a:extLst>
          </p:cNvPr>
          <p:cNvSpPr txBox="1"/>
          <p:nvPr/>
        </p:nvSpPr>
        <p:spPr>
          <a:xfrm>
            <a:off x="315344" y="1886982"/>
            <a:ext cx="11190855" cy="3970318"/>
          </a:xfrm>
          <a:prstGeom prst="rect">
            <a:avLst/>
          </a:prstGeom>
          <a:noFill/>
        </p:spPr>
        <p:txBody>
          <a:bodyPr wrap="square" rtlCol="0">
            <a:spAutoFit/>
          </a:bodyPr>
          <a:lstStyle/>
          <a:p>
            <a:pPr algn="ctr"/>
            <a:r>
              <a:rPr lang="en-IN" sz="2800" dirty="0">
                <a:solidFill>
                  <a:schemeClr val="bg1"/>
                </a:solidFill>
                <a:latin typeface="Santello Regular" pitchFamily="2" charset="0"/>
              </a:rPr>
              <a:t>The vision of the drone is to provide unmanned surveillance in the under privileged area where monitoring is not possible due to harsh conditions of the environment. </a:t>
            </a:r>
          </a:p>
          <a:p>
            <a:pPr algn="ctr"/>
            <a:r>
              <a:rPr lang="en-IN" sz="2800" dirty="0">
                <a:solidFill>
                  <a:schemeClr val="bg1"/>
                </a:solidFill>
                <a:latin typeface="Santello Regular" pitchFamily="2" charset="0"/>
              </a:rPr>
              <a:t>The scope is-:</a:t>
            </a:r>
          </a:p>
          <a:p>
            <a:pPr marL="457200" indent="-457200">
              <a:buFont typeface="Arial" panose="020B0604020202020204" pitchFamily="34" charset="0"/>
              <a:buChar char="•"/>
            </a:pPr>
            <a:r>
              <a:rPr lang="en-IN" sz="2800" dirty="0">
                <a:solidFill>
                  <a:schemeClr val="bg1"/>
                </a:solidFill>
                <a:latin typeface="Santello Regular" pitchFamily="2" charset="0"/>
              </a:rPr>
              <a:t>To embed Real time videos and its processing in drone application.</a:t>
            </a:r>
          </a:p>
          <a:p>
            <a:pPr marL="457200" indent="-457200">
              <a:buFont typeface="Arial" panose="020B0604020202020204" pitchFamily="34" charset="0"/>
              <a:buChar char="•"/>
            </a:pPr>
            <a:r>
              <a:rPr lang="en-IN" sz="2800" dirty="0">
                <a:solidFill>
                  <a:schemeClr val="bg1"/>
                </a:solidFill>
                <a:latin typeface="Santello Regular" pitchFamily="2" charset="0"/>
              </a:rPr>
              <a:t>To provide security and privacy consideration in drone communication.</a:t>
            </a:r>
          </a:p>
          <a:p>
            <a:pPr marL="457200" indent="-457200">
              <a:buFont typeface="Arial" panose="020B0604020202020204" pitchFamily="34" charset="0"/>
              <a:buChar char="•"/>
            </a:pPr>
            <a:endParaRPr lang="en-IN" sz="2800" dirty="0">
              <a:solidFill>
                <a:schemeClr val="bg1"/>
              </a:solidFill>
              <a:latin typeface="Santello Regular" pitchFamily="2" charset="0"/>
            </a:endParaRPr>
          </a:p>
          <a:p>
            <a:pPr algn="ctr"/>
            <a:endParaRPr lang="en-IN" sz="2800" dirty="0">
              <a:solidFill>
                <a:schemeClr val="bg1"/>
              </a:solidFill>
              <a:latin typeface="Santello Regular" pitchFamily="2" charset="0"/>
            </a:endParaRPr>
          </a:p>
          <a:p>
            <a:pPr algn="ctr"/>
            <a:endParaRPr lang="en-IN" sz="2800" dirty="0">
              <a:solidFill>
                <a:schemeClr val="bg1"/>
              </a:solidFill>
              <a:latin typeface="Santello Regular" pitchFamily="2" charset="0"/>
            </a:endParaRPr>
          </a:p>
        </p:txBody>
      </p:sp>
      <p:pic>
        <p:nvPicPr>
          <p:cNvPr id="2" name="Picture 1" descr="A logo with a red and blue circle&#10;&#10;Description automatically generated">
            <a:extLst>
              <a:ext uri="{FF2B5EF4-FFF2-40B4-BE49-F238E27FC236}">
                <a16:creationId xmlns:a16="http://schemas.microsoft.com/office/drawing/2014/main" id="{DD00B19C-3F72-8D1A-2BFE-9F337FDA903D}"/>
              </a:ext>
            </a:extLst>
          </p:cNvPr>
          <p:cNvPicPr>
            <a:picLocks noChangeAspect="1"/>
          </p:cNvPicPr>
          <p:nvPr/>
        </p:nvPicPr>
        <p:blipFill>
          <a:blip r:embed="rId6"/>
          <a:stretch>
            <a:fillRect/>
          </a:stretch>
        </p:blipFill>
        <p:spPr>
          <a:xfrm>
            <a:off x="-179294" y="-166016"/>
            <a:ext cx="1352371" cy="1337993"/>
          </a:xfrm>
          <a:prstGeom prst="rect">
            <a:avLst/>
          </a:prstGeom>
        </p:spPr>
      </p:pic>
    </p:spTree>
    <p:extLst>
      <p:ext uri="{BB962C8B-B14F-4D97-AF65-F5344CB8AC3E}">
        <p14:creationId xmlns:p14="http://schemas.microsoft.com/office/powerpoint/2010/main" val="108835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6" name="Picture 5" descr="A logo with a red and blue circle&#10;&#10;Description automatically generated">
            <a:extLst>
              <a:ext uri="{FF2B5EF4-FFF2-40B4-BE49-F238E27FC236}">
                <a16:creationId xmlns:a16="http://schemas.microsoft.com/office/drawing/2014/main" id="{4A737EA4-709B-451A-99A6-997918BBD5E4}"/>
              </a:ext>
            </a:extLst>
          </p:cNvPr>
          <p:cNvPicPr>
            <a:picLocks noChangeAspect="1"/>
          </p:cNvPicPr>
          <p:nvPr/>
        </p:nvPicPr>
        <p:blipFill>
          <a:blip r:embed="rId3"/>
          <a:stretch>
            <a:fillRect/>
          </a:stretch>
        </p:blipFill>
        <p:spPr>
          <a:xfrm>
            <a:off x="10839629" y="0"/>
            <a:ext cx="1352371" cy="1337993"/>
          </a:xfrm>
          <a:prstGeom prst="rect">
            <a:avLst/>
          </a:prstGeom>
        </p:spPr>
      </p:pic>
      <p:sp>
        <p:nvSpPr>
          <p:cNvPr id="2" name="Rectangle 1">
            <a:extLst>
              <a:ext uri="{FF2B5EF4-FFF2-40B4-BE49-F238E27FC236}">
                <a16:creationId xmlns:a16="http://schemas.microsoft.com/office/drawing/2014/main" id="{6559FF1A-F6B6-4586-8D02-F2416D6CAAB9}"/>
              </a:ext>
            </a:extLst>
          </p:cNvPr>
          <p:cNvSpPr/>
          <p:nvPr/>
        </p:nvSpPr>
        <p:spPr>
          <a:xfrm>
            <a:off x="1409700" y="2724150"/>
            <a:ext cx="3848100" cy="3714750"/>
          </a:xfrm>
          <a:prstGeom prst="rect">
            <a:avLst/>
          </a:prstGeom>
          <a:solidFill>
            <a:schemeClr val="tx2">
              <a:lumMod val="75000"/>
            </a:schemeClr>
          </a:solidFill>
          <a:ln>
            <a:noFill/>
          </a:ln>
          <a:scene3d>
            <a:camera prst="isometricTopUp"/>
            <a:lightRig rig="threePt" dir="t"/>
          </a:scene3d>
          <a:sp3d extrusionH="698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B5A694AF-B2FF-4201-A78D-574D9DEB26A6}"/>
              </a:ext>
            </a:extLst>
          </p:cNvPr>
          <p:cNvSpPr/>
          <p:nvPr/>
        </p:nvSpPr>
        <p:spPr>
          <a:xfrm>
            <a:off x="1757361" y="2585442"/>
            <a:ext cx="3286125" cy="2952750"/>
          </a:xfrm>
          <a:prstGeom prst="rect">
            <a:avLst/>
          </a:prstGeom>
          <a:solidFill>
            <a:schemeClr val="accent1">
              <a:lumMod val="50000"/>
            </a:schemeClr>
          </a:solidFill>
          <a:ln>
            <a:noFill/>
          </a:ln>
          <a:scene3d>
            <a:camera prst="isometricTopUp"/>
            <a:lightRig rig="threePt" dir="t"/>
          </a:scene3d>
          <a:sp3d extrusionH="698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A3EC065F-70EA-4B5D-AB0B-19D52D68F698}"/>
              </a:ext>
            </a:extLst>
          </p:cNvPr>
          <p:cNvSpPr/>
          <p:nvPr/>
        </p:nvSpPr>
        <p:spPr>
          <a:xfrm>
            <a:off x="2252660" y="2505967"/>
            <a:ext cx="2295526" cy="2132707"/>
          </a:xfrm>
          <a:prstGeom prst="rect">
            <a:avLst/>
          </a:prstGeom>
          <a:solidFill>
            <a:schemeClr val="accent1">
              <a:lumMod val="75000"/>
            </a:schemeClr>
          </a:solidFill>
          <a:ln>
            <a:noFill/>
          </a:ln>
          <a:scene3d>
            <a:camera prst="isometricTopUp"/>
            <a:lightRig rig="threePt" dir="t"/>
          </a:scene3d>
          <a:sp3d extrusionH="698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2E3EA50E-7D49-430D-9851-2D8BE2FA662E}"/>
              </a:ext>
            </a:extLst>
          </p:cNvPr>
          <p:cNvSpPr/>
          <p:nvPr/>
        </p:nvSpPr>
        <p:spPr>
          <a:xfrm>
            <a:off x="2618181" y="2324100"/>
            <a:ext cx="1668069" cy="1428750"/>
          </a:xfrm>
          <a:prstGeom prst="rect">
            <a:avLst/>
          </a:prstGeom>
          <a:solidFill>
            <a:schemeClr val="accent1">
              <a:lumMod val="20000"/>
              <a:lumOff val="80000"/>
            </a:schemeClr>
          </a:solidFill>
          <a:ln>
            <a:noFill/>
          </a:ln>
          <a:scene3d>
            <a:camera prst="isometricTopUp"/>
            <a:lightRig rig="threePt" dir="t"/>
          </a:scene3d>
          <a:sp3d extrusionH="698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320382CF-409D-4F30-BA5A-834B53EA8A7D}"/>
              </a:ext>
            </a:extLst>
          </p:cNvPr>
          <p:cNvSpPr txBox="1"/>
          <p:nvPr/>
        </p:nvSpPr>
        <p:spPr>
          <a:xfrm>
            <a:off x="379598" y="440391"/>
            <a:ext cx="7316602" cy="523220"/>
          </a:xfrm>
          <a:prstGeom prst="rect">
            <a:avLst/>
          </a:prstGeom>
          <a:noFill/>
        </p:spPr>
        <p:txBody>
          <a:bodyPr wrap="square" rtlCol="0">
            <a:spAutoFit/>
          </a:bodyPr>
          <a:lstStyle/>
          <a:p>
            <a:r>
              <a:rPr lang="en-US" sz="2800" b="1" spc="300" dirty="0">
                <a:solidFill>
                  <a:schemeClr val="bg1"/>
                </a:solidFill>
                <a:effectLst/>
                <a:latin typeface="APHRODITE" pitchFamily="2" charset="0"/>
                <a:ea typeface="Calibri" panose="020F0502020204030204" pitchFamily="34" charset="0"/>
                <a:cs typeface="Times New Roman" panose="02020603050405020304" pitchFamily="18" charset="0"/>
              </a:rPr>
              <a:t>Basic command and control interfaces</a:t>
            </a:r>
            <a:endParaRPr lang="en-IN" sz="2800" kern="100" spc="300" dirty="0">
              <a:solidFill>
                <a:schemeClr val="bg1"/>
              </a:solidFill>
              <a:effectLst/>
              <a:latin typeface="APHRODITE" pitchFamily="2"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FFD3AA2-C140-474C-AA78-714E9E778C90}"/>
              </a:ext>
            </a:extLst>
          </p:cNvPr>
          <p:cNvSpPr txBox="1"/>
          <p:nvPr/>
        </p:nvSpPr>
        <p:spPr>
          <a:xfrm>
            <a:off x="6633954" y="2373545"/>
            <a:ext cx="809837" cy="769441"/>
          </a:xfrm>
          <a:prstGeom prst="rect">
            <a:avLst/>
          </a:prstGeom>
          <a:noFill/>
        </p:spPr>
        <p:txBody>
          <a:bodyPr wrap="none" rtlCol="0">
            <a:spAutoFit/>
          </a:bodyPr>
          <a:lstStyle/>
          <a:p>
            <a:r>
              <a:rPr lang="en-US" sz="4400" b="1" dirty="0">
                <a:solidFill>
                  <a:srgbClr val="E5EDFF"/>
                </a:solidFill>
                <a:latin typeface="Century Gothic" panose="020B0502020202020204" pitchFamily="34" charset="0"/>
              </a:rPr>
              <a:t>01</a:t>
            </a:r>
            <a:endParaRPr lang="en-IN" sz="4400" b="1" dirty="0">
              <a:solidFill>
                <a:srgbClr val="E5EDFF"/>
              </a:solidFill>
              <a:latin typeface="Century Gothic" panose="020B0502020202020204" pitchFamily="34" charset="0"/>
            </a:endParaRPr>
          </a:p>
        </p:txBody>
      </p:sp>
      <p:sp>
        <p:nvSpPr>
          <p:cNvPr id="12" name="TextBox 11">
            <a:extLst>
              <a:ext uri="{FF2B5EF4-FFF2-40B4-BE49-F238E27FC236}">
                <a16:creationId xmlns:a16="http://schemas.microsoft.com/office/drawing/2014/main" id="{B73BD890-2520-407B-A3D9-26F8B84E33E3}"/>
              </a:ext>
            </a:extLst>
          </p:cNvPr>
          <p:cNvSpPr txBox="1"/>
          <p:nvPr/>
        </p:nvSpPr>
        <p:spPr>
          <a:xfrm>
            <a:off x="7248228" y="2700390"/>
            <a:ext cx="4205675" cy="369332"/>
          </a:xfrm>
          <a:prstGeom prst="rect">
            <a:avLst/>
          </a:prstGeom>
          <a:noFill/>
        </p:spPr>
        <p:txBody>
          <a:bodyPr wrap="square" rtlCol="0">
            <a:spAutoFit/>
          </a:bodyPr>
          <a:lstStyle/>
          <a:p>
            <a:r>
              <a:rPr lang="en-IN" dirty="0">
                <a:solidFill>
                  <a:srgbClr val="E5EDFF"/>
                </a:solidFill>
                <a:latin typeface="Santello Regular" pitchFamily="2" charset="0"/>
              </a:rPr>
              <a:t>Manual Remote Control (Transmitter)</a:t>
            </a:r>
          </a:p>
        </p:txBody>
      </p:sp>
      <p:sp>
        <p:nvSpPr>
          <p:cNvPr id="23" name="TextBox 22">
            <a:extLst>
              <a:ext uri="{FF2B5EF4-FFF2-40B4-BE49-F238E27FC236}">
                <a16:creationId xmlns:a16="http://schemas.microsoft.com/office/drawing/2014/main" id="{93320BC5-3064-41C3-9524-AC11ED658910}"/>
              </a:ext>
            </a:extLst>
          </p:cNvPr>
          <p:cNvSpPr txBox="1"/>
          <p:nvPr/>
        </p:nvSpPr>
        <p:spPr>
          <a:xfrm>
            <a:off x="6633954" y="3087665"/>
            <a:ext cx="816249" cy="769441"/>
          </a:xfrm>
          <a:prstGeom prst="rect">
            <a:avLst/>
          </a:prstGeom>
          <a:noFill/>
        </p:spPr>
        <p:txBody>
          <a:bodyPr wrap="none" rtlCol="0">
            <a:spAutoFit/>
          </a:bodyPr>
          <a:lstStyle/>
          <a:p>
            <a:r>
              <a:rPr lang="en-US" sz="4400" b="1" dirty="0">
                <a:solidFill>
                  <a:srgbClr val="325A9F"/>
                </a:solidFill>
                <a:latin typeface="Century Gothic" panose="020B0502020202020204" pitchFamily="34" charset="0"/>
              </a:rPr>
              <a:t>02</a:t>
            </a:r>
            <a:endParaRPr lang="en-IN" sz="4400" b="1" dirty="0">
              <a:solidFill>
                <a:srgbClr val="325A9F"/>
              </a:solidFill>
              <a:latin typeface="Century Gothic" panose="020B0502020202020204" pitchFamily="34" charset="0"/>
            </a:endParaRPr>
          </a:p>
        </p:txBody>
      </p:sp>
      <p:sp>
        <p:nvSpPr>
          <p:cNvPr id="24" name="TextBox 23">
            <a:extLst>
              <a:ext uri="{FF2B5EF4-FFF2-40B4-BE49-F238E27FC236}">
                <a16:creationId xmlns:a16="http://schemas.microsoft.com/office/drawing/2014/main" id="{78808628-95AB-4FD8-9665-EC381A4042BC}"/>
              </a:ext>
            </a:extLst>
          </p:cNvPr>
          <p:cNvSpPr txBox="1"/>
          <p:nvPr/>
        </p:nvSpPr>
        <p:spPr>
          <a:xfrm>
            <a:off x="7248228" y="3414510"/>
            <a:ext cx="4205675" cy="369332"/>
          </a:xfrm>
          <a:prstGeom prst="rect">
            <a:avLst/>
          </a:prstGeom>
          <a:noFill/>
        </p:spPr>
        <p:txBody>
          <a:bodyPr wrap="square" rtlCol="0">
            <a:spAutoFit/>
          </a:bodyPr>
          <a:lstStyle/>
          <a:p>
            <a:r>
              <a:rPr lang="en-IN" dirty="0">
                <a:solidFill>
                  <a:srgbClr val="325A9F"/>
                </a:solidFill>
                <a:latin typeface="Santello Regular" pitchFamily="2" charset="0"/>
              </a:rPr>
              <a:t>Autonomous Control</a:t>
            </a:r>
            <a:endParaRPr lang="en-IN" dirty="0">
              <a:solidFill>
                <a:srgbClr val="325A9F"/>
              </a:solidFill>
            </a:endParaRPr>
          </a:p>
        </p:txBody>
      </p:sp>
      <p:sp>
        <p:nvSpPr>
          <p:cNvPr id="25" name="TextBox 24">
            <a:extLst>
              <a:ext uri="{FF2B5EF4-FFF2-40B4-BE49-F238E27FC236}">
                <a16:creationId xmlns:a16="http://schemas.microsoft.com/office/drawing/2014/main" id="{EF476F4A-F6AB-47D3-9003-9C530625B58A}"/>
              </a:ext>
            </a:extLst>
          </p:cNvPr>
          <p:cNvSpPr txBox="1"/>
          <p:nvPr/>
        </p:nvSpPr>
        <p:spPr>
          <a:xfrm>
            <a:off x="6633954" y="3857106"/>
            <a:ext cx="816249" cy="769441"/>
          </a:xfrm>
          <a:prstGeom prst="rect">
            <a:avLst/>
          </a:prstGeom>
          <a:noFill/>
        </p:spPr>
        <p:txBody>
          <a:bodyPr wrap="none" rtlCol="0">
            <a:spAutoFit/>
          </a:bodyPr>
          <a:lstStyle/>
          <a:p>
            <a:r>
              <a:rPr lang="en-US" sz="4400" b="1" dirty="0">
                <a:solidFill>
                  <a:srgbClr val="223C6A"/>
                </a:solidFill>
                <a:latin typeface="Century Gothic" panose="020B0502020202020204" pitchFamily="34" charset="0"/>
              </a:rPr>
              <a:t>03</a:t>
            </a:r>
            <a:endParaRPr lang="en-IN" sz="4400" b="1" dirty="0">
              <a:solidFill>
                <a:srgbClr val="223C6A"/>
              </a:solidFill>
              <a:latin typeface="Century Gothic" panose="020B0502020202020204" pitchFamily="34" charset="0"/>
            </a:endParaRPr>
          </a:p>
        </p:txBody>
      </p:sp>
      <p:sp>
        <p:nvSpPr>
          <p:cNvPr id="26" name="TextBox 25">
            <a:extLst>
              <a:ext uri="{FF2B5EF4-FFF2-40B4-BE49-F238E27FC236}">
                <a16:creationId xmlns:a16="http://schemas.microsoft.com/office/drawing/2014/main" id="{A4886D3C-C33B-478C-9F27-78DFB268090F}"/>
              </a:ext>
            </a:extLst>
          </p:cNvPr>
          <p:cNvSpPr txBox="1"/>
          <p:nvPr/>
        </p:nvSpPr>
        <p:spPr>
          <a:xfrm>
            <a:off x="7248228" y="4183951"/>
            <a:ext cx="4205675" cy="369332"/>
          </a:xfrm>
          <a:prstGeom prst="rect">
            <a:avLst/>
          </a:prstGeom>
          <a:noFill/>
        </p:spPr>
        <p:txBody>
          <a:bodyPr wrap="square" rtlCol="0">
            <a:spAutoFit/>
          </a:bodyPr>
          <a:lstStyle/>
          <a:p>
            <a:r>
              <a:rPr lang="en-IN" dirty="0">
                <a:solidFill>
                  <a:srgbClr val="223C6A"/>
                </a:solidFill>
                <a:latin typeface="Santello Regular" pitchFamily="2" charset="0"/>
              </a:rPr>
              <a:t>Ground Control Station</a:t>
            </a:r>
          </a:p>
        </p:txBody>
      </p:sp>
      <p:sp>
        <p:nvSpPr>
          <p:cNvPr id="27" name="TextBox 26">
            <a:extLst>
              <a:ext uri="{FF2B5EF4-FFF2-40B4-BE49-F238E27FC236}">
                <a16:creationId xmlns:a16="http://schemas.microsoft.com/office/drawing/2014/main" id="{C1989694-5254-4F16-B6B5-2D91C8D8284A}"/>
              </a:ext>
            </a:extLst>
          </p:cNvPr>
          <p:cNvSpPr txBox="1"/>
          <p:nvPr/>
        </p:nvSpPr>
        <p:spPr>
          <a:xfrm>
            <a:off x="6633954" y="4626547"/>
            <a:ext cx="816249" cy="769441"/>
          </a:xfrm>
          <a:prstGeom prst="rect">
            <a:avLst/>
          </a:prstGeom>
          <a:noFill/>
        </p:spPr>
        <p:txBody>
          <a:bodyPr wrap="none" rtlCol="0">
            <a:spAutoFit/>
          </a:bodyPr>
          <a:lstStyle/>
          <a:p>
            <a:r>
              <a:rPr lang="en-US" sz="4400" b="1" dirty="0">
                <a:solidFill>
                  <a:srgbClr val="364454"/>
                </a:solidFill>
                <a:latin typeface="Century Gothic" panose="020B0502020202020204" pitchFamily="34" charset="0"/>
              </a:rPr>
              <a:t>04</a:t>
            </a:r>
            <a:endParaRPr lang="en-IN" sz="4400" b="1" dirty="0">
              <a:solidFill>
                <a:srgbClr val="364454"/>
              </a:solidFill>
              <a:latin typeface="Century Gothic" panose="020B0502020202020204" pitchFamily="34" charset="0"/>
            </a:endParaRPr>
          </a:p>
        </p:txBody>
      </p:sp>
      <p:sp>
        <p:nvSpPr>
          <p:cNvPr id="28" name="TextBox 27">
            <a:extLst>
              <a:ext uri="{FF2B5EF4-FFF2-40B4-BE49-F238E27FC236}">
                <a16:creationId xmlns:a16="http://schemas.microsoft.com/office/drawing/2014/main" id="{7EC65F1F-96D3-4E50-9676-9A4A17046C2B}"/>
              </a:ext>
            </a:extLst>
          </p:cNvPr>
          <p:cNvSpPr txBox="1"/>
          <p:nvPr/>
        </p:nvSpPr>
        <p:spPr>
          <a:xfrm>
            <a:off x="7248228" y="4953392"/>
            <a:ext cx="4205675" cy="369332"/>
          </a:xfrm>
          <a:prstGeom prst="rect">
            <a:avLst/>
          </a:prstGeom>
          <a:noFill/>
        </p:spPr>
        <p:txBody>
          <a:bodyPr wrap="square" rtlCol="0">
            <a:spAutoFit/>
          </a:bodyPr>
          <a:lstStyle/>
          <a:p>
            <a:r>
              <a:rPr lang="en-IN" dirty="0">
                <a:solidFill>
                  <a:srgbClr val="364454"/>
                </a:solidFill>
                <a:latin typeface="Santello Regular" pitchFamily="2" charset="0"/>
              </a:rPr>
              <a:t>Desktop App</a:t>
            </a:r>
          </a:p>
        </p:txBody>
      </p:sp>
    </p:spTree>
    <p:extLst>
      <p:ext uri="{BB962C8B-B14F-4D97-AF65-F5344CB8AC3E}">
        <p14:creationId xmlns:p14="http://schemas.microsoft.com/office/powerpoint/2010/main" val="35562532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5000">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14:bounceEnd="65000">
                                          <p:cBhvr additive="base">
                                            <p:cTn id="7" dur="2000" fill="hold"/>
                                            <p:tgtEl>
                                              <p:spTgt spid="2"/>
                                            </p:tgtEl>
                                            <p:attrNameLst>
                                              <p:attrName>ppt_x</p:attrName>
                                            </p:attrNameLst>
                                          </p:cBhvr>
                                          <p:tavLst>
                                            <p:tav tm="0">
                                              <p:val>
                                                <p:strVal val="0-#ppt_w/2"/>
                                              </p:val>
                                            </p:tav>
                                            <p:tav tm="100000">
                                              <p:val>
                                                <p:strVal val="#ppt_x"/>
                                              </p:val>
                                            </p:tav>
                                          </p:tavLst>
                                        </p:anim>
                                        <p:anim calcmode="lin" valueType="num" p14:bounceEnd="65000">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5000">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14:bounceEnd="65000">
                                          <p:cBhvr additive="base">
                                            <p:cTn id="11" dur="2000" fill="hold"/>
                                            <p:tgtEl>
                                              <p:spTgt spid="7"/>
                                            </p:tgtEl>
                                            <p:attrNameLst>
                                              <p:attrName>ppt_x</p:attrName>
                                            </p:attrNameLst>
                                          </p:cBhvr>
                                          <p:tavLst>
                                            <p:tav tm="0">
                                              <p:val>
                                                <p:strVal val="0-#ppt_w/2"/>
                                              </p:val>
                                            </p:tav>
                                            <p:tav tm="100000">
                                              <p:val>
                                                <p:strVal val="#ppt_x"/>
                                              </p:val>
                                            </p:tav>
                                          </p:tavLst>
                                        </p:anim>
                                        <p:anim calcmode="lin" valueType="num" p14:bounceEnd="65000">
                                          <p:cBhvr additive="base">
                                            <p:cTn id="12" dur="2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65000">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14:bounceEnd="65000">
                                          <p:cBhvr additive="base">
                                            <p:cTn id="15" dur="2000" fill="hold"/>
                                            <p:tgtEl>
                                              <p:spTgt spid="8"/>
                                            </p:tgtEl>
                                            <p:attrNameLst>
                                              <p:attrName>ppt_x</p:attrName>
                                            </p:attrNameLst>
                                          </p:cBhvr>
                                          <p:tavLst>
                                            <p:tav tm="0">
                                              <p:val>
                                                <p:strVal val="0-#ppt_w/2"/>
                                              </p:val>
                                            </p:tav>
                                            <p:tav tm="100000">
                                              <p:val>
                                                <p:strVal val="#ppt_x"/>
                                              </p:val>
                                            </p:tav>
                                          </p:tavLst>
                                        </p:anim>
                                        <p:anim calcmode="lin" valueType="num" p14:bounceEnd="65000">
                                          <p:cBhvr additive="base">
                                            <p:cTn id="16" dur="2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65000">
                                      <p:stCondLst>
                                        <p:cond delay="400"/>
                                      </p:stCondLst>
                                      <p:childTnLst>
                                        <p:set>
                                          <p:cBhvr>
                                            <p:cTn id="18" dur="1" fill="hold">
                                              <p:stCondLst>
                                                <p:cond delay="0"/>
                                              </p:stCondLst>
                                            </p:cTn>
                                            <p:tgtEl>
                                              <p:spTgt spid="9"/>
                                            </p:tgtEl>
                                            <p:attrNameLst>
                                              <p:attrName>style.visibility</p:attrName>
                                            </p:attrNameLst>
                                          </p:cBhvr>
                                          <p:to>
                                            <p:strVal val="visible"/>
                                          </p:to>
                                        </p:set>
                                        <p:anim calcmode="lin" valueType="num" p14:bounceEnd="65000">
                                          <p:cBhvr additive="base">
                                            <p:cTn id="19" dur="2000" fill="hold"/>
                                            <p:tgtEl>
                                              <p:spTgt spid="9"/>
                                            </p:tgtEl>
                                            <p:attrNameLst>
                                              <p:attrName>ppt_x</p:attrName>
                                            </p:attrNameLst>
                                          </p:cBhvr>
                                          <p:tavLst>
                                            <p:tav tm="0">
                                              <p:val>
                                                <p:strVal val="0-#ppt_w/2"/>
                                              </p:val>
                                            </p:tav>
                                            <p:tav tm="100000">
                                              <p:val>
                                                <p:strVal val="#ppt_x"/>
                                              </p:val>
                                            </p:tav>
                                          </p:tavLst>
                                        </p:anim>
                                        <p:anim calcmode="lin" valueType="num" p14:bounceEnd="65000">
                                          <p:cBhvr additive="base">
                                            <p:cTn id="20" dur="2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5000">
                                      <p:stCondLst>
                                        <p:cond delay="50"/>
                                      </p:stCondLst>
                                      <p:childTnLst>
                                        <p:set>
                                          <p:cBhvr>
                                            <p:cTn id="22" dur="1" fill="hold">
                                              <p:stCondLst>
                                                <p:cond delay="0"/>
                                              </p:stCondLst>
                                            </p:cTn>
                                            <p:tgtEl>
                                              <p:spTgt spid="3"/>
                                            </p:tgtEl>
                                            <p:attrNameLst>
                                              <p:attrName>style.visibility</p:attrName>
                                            </p:attrNameLst>
                                          </p:cBhvr>
                                          <p:to>
                                            <p:strVal val="visible"/>
                                          </p:to>
                                        </p:set>
                                        <p:anim calcmode="lin" valueType="num" p14:bounceEnd="65000">
                                          <p:cBhvr additive="base">
                                            <p:cTn id="23" dur="2000" fill="hold"/>
                                            <p:tgtEl>
                                              <p:spTgt spid="3"/>
                                            </p:tgtEl>
                                            <p:attrNameLst>
                                              <p:attrName>ppt_x</p:attrName>
                                            </p:attrNameLst>
                                          </p:cBhvr>
                                          <p:tavLst>
                                            <p:tav tm="0">
                                              <p:val>
                                                <p:strVal val="1+#ppt_w/2"/>
                                              </p:val>
                                            </p:tav>
                                            <p:tav tm="100000">
                                              <p:val>
                                                <p:strVal val="#ppt_x"/>
                                              </p:val>
                                            </p:tav>
                                          </p:tavLst>
                                        </p:anim>
                                        <p:anim calcmode="lin" valueType="num" p14:bounceEnd="65000">
                                          <p:cBhvr additive="base">
                                            <p:cTn id="24" dur="20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5000">
                                      <p:stCondLst>
                                        <p:cond delay="100"/>
                                      </p:stCondLst>
                                      <p:childTnLst>
                                        <p:set>
                                          <p:cBhvr>
                                            <p:cTn id="26" dur="1" fill="hold">
                                              <p:stCondLst>
                                                <p:cond delay="0"/>
                                              </p:stCondLst>
                                            </p:cTn>
                                            <p:tgtEl>
                                              <p:spTgt spid="12"/>
                                            </p:tgtEl>
                                            <p:attrNameLst>
                                              <p:attrName>style.visibility</p:attrName>
                                            </p:attrNameLst>
                                          </p:cBhvr>
                                          <p:to>
                                            <p:strVal val="visible"/>
                                          </p:to>
                                        </p:set>
                                        <p:anim calcmode="lin" valueType="num" p14:bounceEnd="65000">
                                          <p:cBhvr additive="base">
                                            <p:cTn id="27" dur="2000" fill="hold"/>
                                            <p:tgtEl>
                                              <p:spTgt spid="12"/>
                                            </p:tgtEl>
                                            <p:attrNameLst>
                                              <p:attrName>ppt_x</p:attrName>
                                            </p:attrNameLst>
                                          </p:cBhvr>
                                          <p:tavLst>
                                            <p:tav tm="0">
                                              <p:val>
                                                <p:strVal val="1+#ppt_w/2"/>
                                              </p:val>
                                            </p:tav>
                                            <p:tav tm="100000">
                                              <p:val>
                                                <p:strVal val="#ppt_x"/>
                                              </p:val>
                                            </p:tav>
                                          </p:tavLst>
                                        </p:anim>
                                        <p:anim calcmode="lin" valueType="num" p14:bounceEnd="65000">
                                          <p:cBhvr additive="base">
                                            <p:cTn id="28" dur="2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5000">
                                      <p:stCondLst>
                                        <p:cond delay="150"/>
                                      </p:stCondLst>
                                      <p:childTnLst>
                                        <p:set>
                                          <p:cBhvr>
                                            <p:cTn id="30" dur="1" fill="hold">
                                              <p:stCondLst>
                                                <p:cond delay="0"/>
                                              </p:stCondLst>
                                            </p:cTn>
                                            <p:tgtEl>
                                              <p:spTgt spid="23"/>
                                            </p:tgtEl>
                                            <p:attrNameLst>
                                              <p:attrName>style.visibility</p:attrName>
                                            </p:attrNameLst>
                                          </p:cBhvr>
                                          <p:to>
                                            <p:strVal val="visible"/>
                                          </p:to>
                                        </p:set>
                                        <p:anim calcmode="lin" valueType="num" p14:bounceEnd="65000">
                                          <p:cBhvr additive="base">
                                            <p:cTn id="31" dur="2000" fill="hold"/>
                                            <p:tgtEl>
                                              <p:spTgt spid="23"/>
                                            </p:tgtEl>
                                            <p:attrNameLst>
                                              <p:attrName>ppt_x</p:attrName>
                                            </p:attrNameLst>
                                          </p:cBhvr>
                                          <p:tavLst>
                                            <p:tav tm="0">
                                              <p:val>
                                                <p:strVal val="1+#ppt_w/2"/>
                                              </p:val>
                                            </p:tav>
                                            <p:tav tm="100000">
                                              <p:val>
                                                <p:strVal val="#ppt_x"/>
                                              </p:val>
                                            </p:tav>
                                          </p:tavLst>
                                        </p:anim>
                                        <p:anim calcmode="lin" valueType="num" p14:bounceEnd="65000">
                                          <p:cBhvr additive="base">
                                            <p:cTn id="32" dur="2000" fill="hold"/>
                                            <p:tgtEl>
                                              <p:spTgt spid="2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5000">
                                      <p:stCondLst>
                                        <p:cond delay="200"/>
                                      </p:stCondLst>
                                      <p:childTnLst>
                                        <p:set>
                                          <p:cBhvr>
                                            <p:cTn id="34" dur="1" fill="hold">
                                              <p:stCondLst>
                                                <p:cond delay="0"/>
                                              </p:stCondLst>
                                            </p:cTn>
                                            <p:tgtEl>
                                              <p:spTgt spid="24"/>
                                            </p:tgtEl>
                                            <p:attrNameLst>
                                              <p:attrName>style.visibility</p:attrName>
                                            </p:attrNameLst>
                                          </p:cBhvr>
                                          <p:to>
                                            <p:strVal val="visible"/>
                                          </p:to>
                                        </p:set>
                                        <p:anim calcmode="lin" valueType="num" p14:bounceEnd="65000">
                                          <p:cBhvr additive="base">
                                            <p:cTn id="35" dur="2000" fill="hold"/>
                                            <p:tgtEl>
                                              <p:spTgt spid="24"/>
                                            </p:tgtEl>
                                            <p:attrNameLst>
                                              <p:attrName>ppt_x</p:attrName>
                                            </p:attrNameLst>
                                          </p:cBhvr>
                                          <p:tavLst>
                                            <p:tav tm="0">
                                              <p:val>
                                                <p:strVal val="1+#ppt_w/2"/>
                                              </p:val>
                                            </p:tav>
                                            <p:tav tm="100000">
                                              <p:val>
                                                <p:strVal val="#ppt_x"/>
                                              </p:val>
                                            </p:tav>
                                          </p:tavLst>
                                        </p:anim>
                                        <p:anim calcmode="lin" valueType="num" p14:bounceEnd="65000">
                                          <p:cBhvr additive="base">
                                            <p:cTn id="36" dur="20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5000">
                                      <p:stCondLst>
                                        <p:cond delay="250"/>
                                      </p:stCondLst>
                                      <p:childTnLst>
                                        <p:set>
                                          <p:cBhvr>
                                            <p:cTn id="38" dur="1" fill="hold">
                                              <p:stCondLst>
                                                <p:cond delay="0"/>
                                              </p:stCondLst>
                                            </p:cTn>
                                            <p:tgtEl>
                                              <p:spTgt spid="25"/>
                                            </p:tgtEl>
                                            <p:attrNameLst>
                                              <p:attrName>style.visibility</p:attrName>
                                            </p:attrNameLst>
                                          </p:cBhvr>
                                          <p:to>
                                            <p:strVal val="visible"/>
                                          </p:to>
                                        </p:set>
                                        <p:anim calcmode="lin" valueType="num" p14:bounceEnd="65000">
                                          <p:cBhvr additive="base">
                                            <p:cTn id="39" dur="2000" fill="hold"/>
                                            <p:tgtEl>
                                              <p:spTgt spid="25"/>
                                            </p:tgtEl>
                                            <p:attrNameLst>
                                              <p:attrName>ppt_x</p:attrName>
                                            </p:attrNameLst>
                                          </p:cBhvr>
                                          <p:tavLst>
                                            <p:tav tm="0">
                                              <p:val>
                                                <p:strVal val="1+#ppt_w/2"/>
                                              </p:val>
                                            </p:tav>
                                            <p:tav tm="100000">
                                              <p:val>
                                                <p:strVal val="#ppt_x"/>
                                              </p:val>
                                            </p:tav>
                                          </p:tavLst>
                                        </p:anim>
                                        <p:anim calcmode="lin" valueType="num" p14:bounceEnd="65000">
                                          <p:cBhvr additive="base">
                                            <p:cTn id="40" dur="20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5000">
                                      <p:stCondLst>
                                        <p:cond delay="300"/>
                                      </p:stCondLst>
                                      <p:childTnLst>
                                        <p:set>
                                          <p:cBhvr>
                                            <p:cTn id="42" dur="1" fill="hold">
                                              <p:stCondLst>
                                                <p:cond delay="0"/>
                                              </p:stCondLst>
                                            </p:cTn>
                                            <p:tgtEl>
                                              <p:spTgt spid="26"/>
                                            </p:tgtEl>
                                            <p:attrNameLst>
                                              <p:attrName>style.visibility</p:attrName>
                                            </p:attrNameLst>
                                          </p:cBhvr>
                                          <p:to>
                                            <p:strVal val="visible"/>
                                          </p:to>
                                        </p:set>
                                        <p:anim calcmode="lin" valueType="num" p14:bounceEnd="65000">
                                          <p:cBhvr additive="base">
                                            <p:cTn id="43" dur="2000" fill="hold"/>
                                            <p:tgtEl>
                                              <p:spTgt spid="26"/>
                                            </p:tgtEl>
                                            <p:attrNameLst>
                                              <p:attrName>ppt_x</p:attrName>
                                            </p:attrNameLst>
                                          </p:cBhvr>
                                          <p:tavLst>
                                            <p:tav tm="0">
                                              <p:val>
                                                <p:strVal val="1+#ppt_w/2"/>
                                              </p:val>
                                            </p:tav>
                                            <p:tav tm="100000">
                                              <p:val>
                                                <p:strVal val="#ppt_x"/>
                                              </p:val>
                                            </p:tav>
                                          </p:tavLst>
                                        </p:anim>
                                        <p:anim calcmode="lin" valueType="num" p14:bounceEnd="65000">
                                          <p:cBhvr additive="base">
                                            <p:cTn id="44" dur="20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5000">
                                      <p:stCondLst>
                                        <p:cond delay="350"/>
                                      </p:stCondLst>
                                      <p:childTnLst>
                                        <p:set>
                                          <p:cBhvr>
                                            <p:cTn id="46" dur="1" fill="hold">
                                              <p:stCondLst>
                                                <p:cond delay="0"/>
                                              </p:stCondLst>
                                            </p:cTn>
                                            <p:tgtEl>
                                              <p:spTgt spid="27"/>
                                            </p:tgtEl>
                                            <p:attrNameLst>
                                              <p:attrName>style.visibility</p:attrName>
                                            </p:attrNameLst>
                                          </p:cBhvr>
                                          <p:to>
                                            <p:strVal val="visible"/>
                                          </p:to>
                                        </p:set>
                                        <p:anim calcmode="lin" valueType="num" p14:bounceEnd="65000">
                                          <p:cBhvr additive="base">
                                            <p:cTn id="47" dur="2000" fill="hold"/>
                                            <p:tgtEl>
                                              <p:spTgt spid="27"/>
                                            </p:tgtEl>
                                            <p:attrNameLst>
                                              <p:attrName>ppt_x</p:attrName>
                                            </p:attrNameLst>
                                          </p:cBhvr>
                                          <p:tavLst>
                                            <p:tav tm="0">
                                              <p:val>
                                                <p:strVal val="1+#ppt_w/2"/>
                                              </p:val>
                                            </p:tav>
                                            <p:tav tm="100000">
                                              <p:val>
                                                <p:strVal val="#ppt_x"/>
                                              </p:val>
                                            </p:tav>
                                          </p:tavLst>
                                        </p:anim>
                                        <p:anim calcmode="lin" valueType="num" p14:bounceEnd="65000">
                                          <p:cBhvr additive="base">
                                            <p:cTn id="48" dur="20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5000">
                                      <p:stCondLst>
                                        <p:cond delay="400"/>
                                      </p:stCondLst>
                                      <p:childTnLst>
                                        <p:set>
                                          <p:cBhvr>
                                            <p:cTn id="50" dur="1" fill="hold">
                                              <p:stCondLst>
                                                <p:cond delay="0"/>
                                              </p:stCondLst>
                                            </p:cTn>
                                            <p:tgtEl>
                                              <p:spTgt spid="28"/>
                                            </p:tgtEl>
                                            <p:attrNameLst>
                                              <p:attrName>style.visibility</p:attrName>
                                            </p:attrNameLst>
                                          </p:cBhvr>
                                          <p:to>
                                            <p:strVal val="visible"/>
                                          </p:to>
                                        </p:set>
                                        <p:anim calcmode="lin" valueType="num" p14:bounceEnd="65000">
                                          <p:cBhvr additive="base">
                                            <p:cTn id="51" dur="2000" fill="hold"/>
                                            <p:tgtEl>
                                              <p:spTgt spid="28"/>
                                            </p:tgtEl>
                                            <p:attrNameLst>
                                              <p:attrName>ppt_x</p:attrName>
                                            </p:attrNameLst>
                                          </p:cBhvr>
                                          <p:tavLst>
                                            <p:tav tm="0">
                                              <p:val>
                                                <p:strVal val="1+#ppt_w/2"/>
                                              </p:val>
                                            </p:tav>
                                            <p:tav tm="100000">
                                              <p:val>
                                                <p:strVal val="#ppt_x"/>
                                              </p:val>
                                            </p:tav>
                                          </p:tavLst>
                                        </p:anim>
                                        <p:anim calcmode="lin" valueType="num" p14:bounceEnd="65000">
                                          <p:cBhvr additive="base">
                                            <p:cTn id="52" dur="2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3" grpId="0"/>
          <p:bldP spid="12" grpId="0"/>
          <p:bldP spid="23" grpId="0"/>
          <p:bldP spid="24" grpId="0"/>
          <p:bldP spid="25" grpId="0"/>
          <p:bldP spid="26" grpId="0"/>
          <p:bldP spid="27"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000" fill="hold"/>
                                            <p:tgtEl>
                                              <p:spTgt spid="7"/>
                                            </p:tgtEl>
                                            <p:attrNameLst>
                                              <p:attrName>ppt_x</p:attrName>
                                            </p:attrNameLst>
                                          </p:cBhvr>
                                          <p:tavLst>
                                            <p:tav tm="0">
                                              <p:val>
                                                <p:strVal val="0-#ppt_w/2"/>
                                              </p:val>
                                            </p:tav>
                                            <p:tav tm="100000">
                                              <p:val>
                                                <p:strVal val="#ppt_x"/>
                                              </p:val>
                                            </p:tav>
                                          </p:tavLst>
                                        </p:anim>
                                        <p:anim calcmode="lin" valueType="num">
                                          <p:cBhvr additive="base">
                                            <p:cTn id="12" dur="2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2000" fill="hold"/>
                                            <p:tgtEl>
                                              <p:spTgt spid="8"/>
                                            </p:tgtEl>
                                            <p:attrNameLst>
                                              <p:attrName>ppt_x</p:attrName>
                                            </p:attrNameLst>
                                          </p:cBhvr>
                                          <p:tavLst>
                                            <p:tav tm="0">
                                              <p:val>
                                                <p:strVal val="0-#ppt_w/2"/>
                                              </p:val>
                                            </p:tav>
                                            <p:tav tm="100000">
                                              <p:val>
                                                <p:strVal val="#ppt_x"/>
                                              </p:val>
                                            </p:tav>
                                          </p:tavLst>
                                        </p:anim>
                                        <p:anim calcmode="lin" valueType="num">
                                          <p:cBhvr additive="base">
                                            <p:cTn id="16" dur="2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000" fill="hold"/>
                                            <p:tgtEl>
                                              <p:spTgt spid="9"/>
                                            </p:tgtEl>
                                            <p:attrNameLst>
                                              <p:attrName>ppt_x</p:attrName>
                                            </p:attrNameLst>
                                          </p:cBhvr>
                                          <p:tavLst>
                                            <p:tav tm="0">
                                              <p:val>
                                                <p:strVal val="0-#ppt_w/2"/>
                                              </p:val>
                                            </p:tav>
                                            <p:tav tm="100000">
                                              <p:val>
                                                <p:strVal val="#ppt_x"/>
                                              </p:val>
                                            </p:tav>
                                          </p:tavLst>
                                        </p:anim>
                                        <p:anim calcmode="lin" valueType="num">
                                          <p:cBhvr additive="base">
                                            <p:cTn id="20" dur="2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2000" fill="hold"/>
                                            <p:tgtEl>
                                              <p:spTgt spid="3"/>
                                            </p:tgtEl>
                                            <p:attrNameLst>
                                              <p:attrName>ppt_x</p:attrName>
                                            </p:attrNameLst>
                                          </p:cBhvr>
                                          <p:tavLst>
                                            <p:tav tm="0">
                                              <p:val>
                                                <p:strVal val="1+#ppt_w/2"/>
                                              </p:val>
                                            </p:tav>
                                            <p:tav tm="100000">
                                              <p:val>
                                                <p:strVal val="#ppt_x"/>
                                              </p:val>
                                            </p:tav>
                                          </p:tavLst>
                                        </p:anim>
                                        <p:anim calcmode="lin" valueType="num">
                                          <p:cBhvr additive="base">
                                            <p:cTn id="24" dur="20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000" fill="hold"/>
                                            <p:tgtEl>
                                              <p:spTgt spid="12"/>
                                            </p:tgtEl>
                                            <p:attrNameLst>
                                              <p:attrName>ppt_x</p:attrName>
                                            </p:attrNameLst>
                                          </p:cBhvr>
                                          <p:tavLst>
                                            <p:tav tm="0">
                                              <p:val>
                                                <p:strVal val="1+#ppt_w/2"/>
                                              </p:val>
                                            </p:tav>
                                            <p:tav tm="100000">
                                              <p:val>
                                                <p:strVal val="#ppt_x"/>
                                              </p:val>
                                            </p:tav>
                                          </p:tavLst>
                                        </p:anim>
                                        <p:anim calcmode="lin" valueType="num">
                                          <p:cBhvr additive="base">
                                            <p:cTn id="28" dur="2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5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2000" fill="hold"/>
                                            <p:tgtEl>
                                              <p:spTgt spid="23"/>
                                            </p:tgtEl>
                                            <p:attrNameLst>
                                              <p:attrName>ppt_x</p:attrName>
                                            </p:attrNameLst>
                                          </p:cBhvr>
                                          <p:tavLst>
                                            <p:tav tm="0">
                                              <p:val>
                                                <p:strVal val="1+#ppt_w/2"/>
                                              </p:val>
                                            </p:tav>
                                            <p:tav tm="100000">
                                              <p:val>
                                                <p:strVal val="#ppt_x"/>
                                              </p:val>
                                            </p:tav>
                                          </p:tavLst>
                                        </p:anim>
                                        <p:anim calcmode="lin" valueType="num">
                                          <p:cBhvr additive="base">
                                            <p:cTn id="32" dur="2000" fill="hold"/>
                                            <p:tgtEl>
                                              <p:spTgt spid="2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2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2000" fill="hold"/>
                                            <p:tgtEl>
                                              <p:spTgt spid="24"/>
                                            </p:tgtEl>
                                            <p:attrNameLst>
                                              <p:attrName>ppt_x</p:attrName>
                                            </p:attrNameLst>
                                          </p:cBhvr>
                                          <p:tavLst>
                                            <p:tav tm="0">
                                              <p:val>
                                                <p:strVal val="1+#ppt_w/2"/>
                                              </p:val>
                                            </p:tav>
                                            <p:tav tm="100000">
                                              <p:val>
                                                <p:strVal val="#ppt_x"/>
                                              </p:val>
                                            </p:tav>
                                          </p:tavLst>
                                        </p:anim>
                                        <p:anim calcmode="lin" valueType="num">
                                          <p:cBhvr additive="base">
                                            <p:cTn id="36" dur="20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5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2000" fill="hold"/>
                                            <p:tgtEl>
                                              <p:spTgt spid="25"/>
                                            </p:tgtEl>
                                            <p:attrNameLst>
                                              <p:attrName>ppt_x</p:attrName>
                                            </p:attrNameLst>
                                          </p:cBhvr>
                                          <p:tavLst>
                                            <p:tav tm="0">
                                              <p:val>
                                                <p:strVal val="1+#ppt_w/2"/>
                                              </p:val>
                                            </p:tav>
                                            <p:tav tm="100000">
                                              <p:val>
                                                <p:strVal val="#ppt_x"/>
                                              </p:val>
                                            </p:tav>
                                          </p:tavLst>
                                        </p:anim>
                                        <p:anim calcmode="lin" valueType="num">
                                          <p:cBhvr additive="base">
                                            <p:cTn id="40" dur="20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30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2000" fill="hold"/>
                                            <p:tgtEl>
                                              <p:spTgt spid="26"/>
                                            </p:tgtEl>
                                            <p:attrNameLst>
                                              <p:attrName>ppt_x</p:attrName>
                                            </p:attrNameLst>
                                          </p:cBhvr>
                                          <p:tavLst>
                                            <p:tav tm="0">
                                              <p:val>
                                                <p:strVal val="1+#ppt_w/2"/>
                                              </p:val>
                                            </p:tav>
                                            <p:tav tm="100000">
                                              <p:val>
                                                <p:strVal val="#ppt_x"/>
                                              </p:val>
                                            </p:tav>
                                          </p:tavLst>
                                        </p:anim>
                                        <p:anim calcmode="lin" valueType="num">
                                          <p:cBhvr additive="base">
                                            <p:cTn id="44" dur="20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35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2000" fill="hold"/>
                                            <p:tgtEl>
                                              <p:spTgt spid="27"/>
                                            </p:tgtEl>
                                            <p:attrNameLst>
                                              <p:attrName>ppt_x</p:attrName>
                                            </p:attrNameLst>
                                          </p:cBhvr>
                                          <p:tavLst>
                                            <p:tav tm="0">
                                              <p:val>
                                                <p:strVal val="1+#ppt_w/2"/>
                                              </p:val>
                                            </p:tav>
                                            <p:tav tm="100000">
                                              <p:val>
                                                <p:strVal val="#ppt_x"/>
                                              </p:val>
                                            </p:tav>
                                          </p:tavLst>
                                        </p:anim>
                                        <p:anim calcmode="lin" valueType="num">
                                          <p:cBhvr additive="base">
                                            <p:cTn id="48" dur="20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4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2000" fill="hold"/>
                                            <p:tgtEl>
                                              <p:spTgt spid="28"/>
                                            </p:tgtEl>
                                            <p:attrNameLst>
                                              <p:attrName>ppt_x</p:attrName>
                                            </p:attrNameLst>
                                          </p:cBhvr>
                                          <p:tavLst>
                                            <p:tav tm="0">
                                              <p:val>
                                                <p:strVal val="1+#ppt_w/2"/>
                                              </p:val>
                                            </p:tav>
                                            <p:tav tm="100000">
                                              <p:val>
                                                <p:strVal val="#ppt_x"/>
                                              </p:val>
                                            </p:tav>
                                          </p:tavLst>
                                        </p:anim>
                                        <p:anim calcmode="lin" valueType="num">
                                          <p:cBhvr additive="base">
                                            <p:cTn id="52" dur="2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3" grpId="0"/>
          <p:bldP spid="12" grpId="0"/>
          <p:bldP spid="23" grpId="0"/>
          <p:bldP spid="24" grpId="0"/>
          <p:bldP spid="25" grpId="0"/>
          <p:bldP spid="26" grpId="0"/>
          <p:bldP spid="27" grpId="0"/>
          <p:bldP spid="28"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361765-F0AB-B2DB-280F-51B64D8F531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25F70AA-BAA1-2D96-94BB-11BCCDACF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drone flying over a building&#10;&#10;Description automatically generated">
            <a:extLst>
              <a:ext uri="{FF2B5EF4-FFF2-40B4-BE49-F238E27FC236}">
                <a16:creationId xmlns:a16="http://schemas.microsoft.com/office/drawing/2014/main" id="{25F9D468-7E5E-3AE2-8327-15887F1641BA}"/>
              </a:ext>
            </a:extLst>
          </p:cNvPr>
          <p:cNvPicPr>
            <a:picLocks noChangeAspect="1"/>
          </p:cNvPicPr>
          <p:nvPr/>
        </p:nvPicPr>
        <p:blipFill>
          <a:blip r:embed="rId2">
            <a:extLst>
              <a:ext uri="{28A0092B-C50C-407E-A947-70E740481C1C}">
                <a14:useLocalDpi xmlns:a14="http://schemas.microsoft.com/office/drawing/2010/main" val="0"/>
              </a:ext>
            </a:extLst>
          </a:blip>
          <a:srcRect l="10330" r="13531"/>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A32BECEF-1FF8-E712-05EA-C86076243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8C89C2B-8735-BACF-1D3B-5ECD31E17969}"/>
              </a:ext>
            </a:extLst>
          </p:cNvPr>
          <p:cNvSpPr txBox="1"/>
          <p:nvPr/>
        </p:nvSpPr>
        <p:spPr>
          <a:xfrm>
            <a:off x="240790" y="182562"/>
            <a:ext cx="4419599" cy="972868"/>
          </a:xfrm>
          <a:prstGeom prst="rect">
            <a:avLst/>
          </a:prstGeom>
        </p:spPr>
        <p:txBody>
          <a:bodyPr vert="horz" lIns="91440" tIns="45720" rIns="91440" bIns="45720" rtlCol="0" anchor="ctr">
            <a:normAutofit fontScale="77500" lnSpcReduction="20000"/>
          </a:bodyPr>
          <a:lstStyle/>
          <a:p>
            <a:pPr marR="0" lvl="0">
              <a:lnSpc>
                <a:spcPct val="107000"/>
              </a:lnSpc>
              <a:spcAft>
                <a:spcPts val="800"/>
              </a:spcAft>
            </a:pPr>
            <a:r>
              <a:rPr lang="en-US" sz="3200" b="1" dirty="0">
                <a:effectLst/>
                <a:latin typeface="APHRODITE" pitchFamily="2" charset="0"/>
                <a:ea typeface="Calibri" panose="020F0502020204030204" pitchFamily="34" charset="0"/>
                <a:cs typeface="Times New Roman" panose="02020603050405020304" pitchFamily="18" charset="0"/>
              </a:rPr>
              <a:t>What is UAV systems subsystems and components?</a:t>
            </a:r>
            <a:endParaRPr lang="en-US" sz="3200" dirty="0">
              <a:effectLst/>
              <a:latin typeface="APHRODITE" pitchFamily="2" charset="0"/>
              <a:ea typeface="Calibri" panose="020F0502020204030204" pitchFamily="34" charset="0"/>
              <a:cs typeface="Times New Roman" panose="02020603050405020304" pitchFamily="18" charset="0"/>
            </a:endParaRPr>
          </a:p>
        </p:txBody>
      </p:sp>
      <p:pic>
        <p:nvPicPr>
          <p:cNvPr id="6" name="Picture 5" descr="A logo with a red and blue circle&#10;&#10;Description automatically generated">
            <a:extLst>
              <a:ext uri="{FF2B5EF4-FFF2-40B4-BE49-F238E27FC236}">
                <a16:creationId xmlns:a16="http://schemas.microsoft.com/office/drawing/2014/main" id="{74006AEB-06EE-223C-894B-B7F73CF156C7}"/>
              </a:ext>
            </a:extLst>
          </p:cNvPr>
          <p:cNvPicPr>
            <a:picLocks noChangeAspect="1"/>
          </p:cNvPicPr>
          <p:nvPr/>
        </p:nvPicPr>
        <p:blipFill>
          <a:blip r:embed="rId3"/>
          <a:stretch>
            <a:fillRect/>
          </a:stretch>
        </p:blipFill>
        <p:spPr>
          <a:xfrm>
            <a:off x="10836580" y="0"/>
            <a:ext cx="1352371" cy="1337993"/>
          </a:xfrm>
          <a:prstGeom prst="rect">
            <a:avLst/>
          </a:prstGeom>
        </p:spPr>
      </p:pic>
      <p:sp>
        <p:nvSpPr>
          <p:cNvPr id="8" name="Rectangle 3">
            <a:extLst>
              <a:ext uri="{FF2B5EF4-FFF2-40B4-BE49-F238E27FC236}">
                <a16:creationId xmlns:a16="http://schemas.microsoft.com/office/drawing/2014/main" id="{DE02E767-F514-5087-A06C-63FCC246C8A8}"/>
              </a:ext>
            </a:extLst>
          </p:cNvPr>
          <p:cNvSpPr>
            <a:spLocks noChangeArrowheads="1"/>
          </p:cNvSpPr>
          <p:nvPr/>
        </p:nvSpPr>
        <p:spPr bwMode="auto">
          <a:xfrm>
            <a:off x="240790" y="1413063"/>
            <a:ext cx="5492353"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Santello Regular" pitchFamily="2" charset="0"/>
              </a:rPr>
              <a:t>Propulsion Components</a:t>
            </a:r>
            <a:r>
              <a:rPr kumimoji="0" lang="en-US" altLang="en-US" sz="1600" b="0" i="0" u="none" strike="noStrike" cap="none" normalizeH="0" baseline="0" dirty="0">
                <a:ln>
                  <a:noFill/>
                </a:ln>
                <a:solidFill>
                  <a:schemeClr val="tx1"/>
                </a:solidFill>
                <a:effectLst/>
                <a:latin typeface="Santello Regular" pitchFamily="2" charset="0"/>
              </a:rPr>
              <a:t>: Motors &amp; propellers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Santello Regular" pitchFamily="2" charset="0"/>
              </a:rPr>
              <a:t>Airframe Components</a:t>
            </a:r>
            <a:r>
              <a:rPr kumimoji="0" lang="en-US" altLang="en-US" sz="1600" b="0" i="0" u="none" strike="noStrike" cap="none" normalizeH="0" baseline="0" dirty="0">
                <a:ln>
                  <a:noFill/>
                </a:ln>
                <a:solidFill>
                  <a:schemeClr val="tx1"/>
                </a:solidFill>
                <a:effectLst/>
                <a:latin typeface="Santello Regular" pitchFamily="2" charset="0"/>
              </a:rPr>
              <a:t>: Wings &amp; landing gear.</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Santello Regular" pitchFamily="2" charset="0"/>
              </a:rPr>
              <a:t>Power Components</a:t>
            </a:r>
            <a:r>
              <a:rPr kumimoji="0" lang="en-US" altLang="en-US" sz="1600" b="0" i="0" u="none" strike="noStrike" cap="none" normalizeH="0" baseline="0" dirty="0">
                <a:ln>
                  <a:noFill/>
                </a:ln>
                <a:solidFill>
                  <a:schemeClr val="tx1"/>
                </a:solidFill>
                <a:effectLst/>
                <a:latin typeface="Santello Regular" pitchFamily="2" charset="0"/>
              </a:rPr>
              <a:t>: Batteries, fuel cells, power distribution boards, electrical wiring.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Santello Regular" pitchFamily="2" charset="0"/>
              </a:rPr>
              <a:t>Flight Control Components</a:t>
            </a:r>
            <a:r>
              <a:rPr kumimoji="0" lang="en-US" altLang="en-US" sz="1600" b="0" i="0" u="none" strike="noStrike" cap="none" normalizeH="0" baseline="0" dirty="0">
                <a:ln>
                  <a:noFill/>
                </a:ln>
                <a:solidFill>
                  <a:schemeClr val="tx1"/>
                </a:solidFill>
                <a:effectLst/>
                <a:latin typeface="Santello Regular" pitchFamily="2" charset="0"/>
              </a:rPr>
              <a:t>: Gyroscopes, accelerometers, flight controllers, servos.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Santello Regular" pitchFamily="2" charset="0"/>
              </a:rPr>
              <a:t>Navigation Components</a:t>
            </a:r>
            <a:r>
              <a:rPr kumimoji="0" lang="en-US" altLang="en-US" sz="1600" b="0" i="0" u="none" strike="noStrike" cap="none" normalizeH="0" baseline="0" dirty="0">
                <a:ln>
                  <a:noFill/>
                </a:ln>
                <a:solidFill>
                  <a:schemeClr val="tx1"/>
                </a:solidFill>
                <a:effectLst/>
                <a:latin typeface="Santello Regular" pitchFamily="2" charset="0"/>
              </a:rPr>
              <a:t>: GPS receivers, accelerometers, altimeters, and compass sensors.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Santello Regular" pitchFamily="2" charset="0"/>
              </a:rPr>
              <a:t>Communication Components</a:t>
            </a:r>
            <a:r>
              <a:rPr kumimoji="0" lang="en-US" altLang="en-US" sz="1600" b="0" i="0" u="none" strike="noStrike" cap="none" normalizeH="0" baseline="0" dirty="0">
                <a:ln>
                  <a:noFill/>
                </a:ln>
                <a:solidFill>
                  <a:schemeClr val="tx1"/>
                </a:solidFill>
                <a:effectLst/>
                <a:latin typeface="Santello Regular" pitchFamily="2" charset="0"/>
              </a:rPr>
              <a:t>: Radio transceivers, antennas, data links, telemetry units, and satellite communication systems.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Santello Regular" pitchFamily="2" charset="0"/>
              </a:rPr>
              <a:t>Payload Components</a:t>
            </a:r>
            <a:r>
              <a:rPr kumimoji="0" lang="en-US" altLang="en-US" sz="1600" b="0" i="0" u="none" strike="noStrike" cap="none" normalizeH="0" baseline="0" dirty="0">
                <a:ln>
                  <a:noFill/>
                </a:ln>
                <a:solidFill>
                  <a:schemeClr val="tx1"/>
                </a:solidFill>
                <a:effectLst/>
                <a:latin typeface="Santello Regular" pitchFamily="2" charset="0"/>
              </a:rPr>
              <a:t>: Cameras, sensors (thermal, infrared, multispectral), radar units, and other mission-specific equipment.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Santello Regular" pitchFamily="2" charset="0"/>
              </a:rPr>
              <a:t>Safety Components</a:t>
            </a:r>
            <a:r>
              <a:rPr kumimoji="0" lang="en-US" altLang="en-US" sz="1600" b="0" i="0" u="none" strike="noStrike" cap="none" normalizeH="0" baseline="0" dirty="0">
                <a:ln>
                  <a:noFill/>
                </a:ln>
                <a:solidFill>
                  <a:schemeClr val="tx1"/>
                </a:solidFill>
                <a:effectLst/>
                <a:latin typeface="Santello Regular" pitchFamily="2" charset="0"/>
              </a:rPr>
              <a:t>: Parachutes, emergency landing systems, and geofencing systems. c</a:t>
            </a:r>
          </a:p>
        </p:txBody>
      </p:sp>
    </p:spTree>
    <p:extLst>
      <p:ext uri="{BB962C8B-B14F-4D97-AF65-F5344CB8AC3E}">
        <p14:creationId xmlns:p14="http://schemas.microsoft.com/office/powerpoint/2010/main" val="3896952265"/>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07C4EF-2D96-784E-929C-F6B77A7B763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7119B1C-DFED-FEDD-AF0A-FEE7E6386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drone flying over a building&#10;&#10;Description automatically generated">
            <a:extLst>
              <a:ext uri="{FF2B5EF4-FFF2-40B4-BE49-F238E27FC236}">
                <a16:creationId xmlns:a16="http://schemas.microsoft.com/office/drawing/2014/main" id="{50CBFDD3-9ED2-CF47-88D9-60688158C0E5}"/>
              </a:ext>
            </a:extLst>
          </p:cNvPr>
          <p:cNvPicPr>
            <a:picLocks noChangeAspect="1"/>
          </p:cNvPicPr>
          <p:nvPr/>
        </p:nvPicPr>
        <p:blipFill>
          <a:blip r:embed="rId2">
            <a:extLst>
              <a:ext uri="{28A0092B-C50C-407E-A947-70E740481C1C}">
                <a14:useLocalDpi xmlns:a14="http://schemas.microsoft.com/office/drawing/2010/main" val="0"/>
              </a:ext>
            </a:extLst>
          </a:blip>
          <a:srcRect l="10330" r="13531"/>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A6C0252D-976E-FA86-AD52-4D69965F8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2DC1D9F-F0BD-009A-D1DE-1C100204FD50}"/>
              </a:ext>
            </a:extLst>
          </p:cNvPr>
          <p:cNvSpPr txBox="1"/>
          <p:nvPr/>
        </p:nvSpPr>
        <p:spPr>
          <a:xfrm>
            <a:off x="472211" y="674345"/>
            <a:ext cx="4883562" cy="1327296"/>
          </a:xfrm>
          <a:prstGeom prst="rect">
            <a:avLst/>
          </a:prstGeom>
        </p:spPr>
        <p:txBody>
          <a:bodyPr vert="horz" lIns="91440" tIns="45720" rIns="91440" bIns="45720" rtlCol="0" anchor="ctr">
            <a:normAutofit/>
          </a:bodyPr>
          <a:lstStyle/>
          <a:p>
            <a:pPr>
              <a:lnSpc>
                <a:spcPct val="107000"/>
              </a:lnSpc>
              <a:spcAft>
                <a:spcPts val="800"/>
              </a:spcAft>
            </a:pPr>
            <a:r>
              <a:rPr lang="en-IN" sz="3200" b="1" kern="100" dirty="0">
                <a:effectLst/>
                <a:latin typeface="APHRODITE" pitchFamily="2" charset="0"/>
                <a:ea typeface="Calibri" panose="020F0502020204030204" pitchFamily="34" charset="0"/>
                <a:cs typeface="Times New Roman" panose="02020603050405020304" pitchFamily="18" charset="0"/>
              </a:rPr>
              <a:t>System Conceptualization and Avionics Development</a:t>
            </a:r>
            <a:endParaRPr lang="en-IN" sz="3200" kern="100" dirty="0">
              <a:effectLst/>
              <a:latin typeface="APHRODITE" pitchFamily="2" charset="0"/>
              <a:ea typeface="Calibri" panose="020F0502020204030204" pitchFamily="34" charset="0"/>
              <a:cs typeface="Times New Roman" panose="02020603050405020304" pitchFamily="18" charset="0"/>
            </a:endParaRPr>
          </a:p>
        </p:txBody>
      </p:sp>
      <p:pic>
        <p:nvPicPr>
          <p:cNvPr id="6" name="Picture 5" descr="A logo with a red and blue circle&#10;&#10;Description automatically generated">
            <a:extLst>
              <a:ext uri="{FF2B5EF4-FFF2-40B4-BE49-F238E27FC236}">
                <a16:creationId xmlns:a16="http://schemas.microsoft.com/office/drawing/2014/main" id="{B0727AB7-50DB-687F-3360-115B5545460B}"/>
              </a:ext>
            </a:extLst>
          </p:cNvPr>
          <p:cNvPicPr>
            <a:picLocks noChangeAspect="1"/>
          </p:cNvPicPr>
          <p:nvPr/>
        </p:nvPicPr>
        <p:blipFill>
          <a:blip r:embed="rId3"/>
          <a:stretch>
            <a:fillRect/>
          </a:stretch>
        </p:blipFill>
        <p:spPr>
          <a:xfrm>
            <a:off x="10836580" y="0"/>
            <a:ext cx="1352371" cy="1337993"/>
          </a:xfrm>
          <a:prstGeom prst="rect">
            <a:avLst/>
          </a:prstGeom>
        </p:spPr>
      </p:pic>
      <p:sp>
        <p:nvSpPr>
          <p:cNvPr id="5" name="TextBox 4">
            <a:extLst>
              <a:ext uri="{FF2B5EF4-FFF2-40B4-BE49-F238E27FC236}">
                <a16:creationId xmlns:a16="http://schemas.microsoft.com/office/drawing/2014/main" id="{AAC8F31B-4B82-E619-EF87-390ADF5E7415}"/>
              </a:ext>
            </a:extLst>
          </p:cNvPr>
          <p:cNvSpPr txBox="1"/>
          <p:nvPr/>
        </p:nvSpPr>
        <p:spPr>
          <a:xfrm>
            <a:off x="472212" y="2058012"/>
            <a:ext cx="5101274" cy="3693319"/>
          </a:xfrm>
          <a:prstGeom prst="rect">
            <a:avLst/>
          </a:prstGeom>
          <a:noFill/>
        </p:spPr>
        <p:txBody>
          <a:bodyPr wrap="square">
            <a:spAutoFit/>
          </a:bodyPr>
          <a:lstStyle/>
          <a:p>
            <a:r>
              <a:rPr lang="en-US" dirty="0">
                <a:latin typeface="Santello Regular" pitchFamily="2" charset="0"/>
              </a:rPr>
              <a:t>IMU (Inertial Measurement Unit) in Drones-</a:t>
            </a:r>
          </a:p>
          <a:p>
            <a:endParaRPr lang="en-US" dirty="0">
              <a:latin typeface="Santello Regular" pitchFamily="2" charset="0"/>
            </a:endParaRPr>
          </a:p>
          <a:p>
            <a:r>
              <a:rPr lang="en-US" b="1" dirty="0">
                <a:latin typeface="Santello Regular" pitchFamily="2" charset="0"/>
              </a:rPr>
              <a:t>Components of an IMU:</a:t>
            </a:r>
          </a:p>
          <a:p>
            <a:pPr>
              <a:buFont typeface="+mj-lt"/>
              <a:buAutoNum type="arabicPeriod"/>
            </a:pPr>
            <a:r>
              <a:rPr lang="en-US" b="1" dirty="0">
                <a:latin typeface="Santello Regular" pitchFamily="2" charset="0"/>
              </a:rPr>
              <a:t>Accelerometer</a:t>
            </a:r>
            <a:r>
              <a:rPr lang="en-US" dirty="0">
                <a:latin typeface="Santello Regular" pitchFamily="2" charset="0"/>
              </a:rPr>
              <a:t>:</a:t>
            </a:r>
          </a:p>
          <a:p>
            <a:pPr lvl="1"/>
            <a:r>
              <a:rPr lang="en-US" dirty="0">
                <a:latin typeface="Santello Regular" pitchFamily="2" charset="0"/>
              </a:rPr>
              <a:t>Measures linear acceleration along the x, y, and z axes.</a:t>
            </a:r>
          </a:p>
          <a:p>
            <a:pPr lvl="1"/>
            <a:r>
              <a:rPr lang="en-US" dirty="0">
                <a:latin typeface="Santello Regular" pitchFamily="2" charset="0"/>
              </a:rPr>
              <a:t>Critical for maintaining stable flight and estimating the drone's velocity.</a:t>
            </a:r>
          </a:p>
          <a:p>
            <a:pPr lvl="1"/>
            <a:endParaRPr lang="en-US" dirty="0">
              <a:latin typeface="Santello Regular" pitchFamily="2" charset="0"/>
            </a:endParaRPr>
          </a:p>
          <a:p>
            <a:pPr>
              <a:buFont typeface="+mj-lt"/>
              <a:buAutoNum type="arabicPeriod"/>
            </a:pPr>
            <a:r>
              <a:rPr lang="en-US" b="1" dirty="0">
                <a:latin typeface="Santello Regular" pitchFamily="2" charset="0"/>
              </a:rPr>
              <a:t>Gyroscope</a:t>
            </a:r>
            <a:r>
              <a:rPr lang="en-US" dirty="0">
                <a:latin typeface="Santello Regular" pitchFamily="2" charset="0"/>
              </a:rPr>
              <a:t>:</a:t>
            </a:r>
          </a:p>
          <a:p>
            <a:pPr lvl="1"/>
            <a:r>
              <a:rPr lang="en-US" dirty="0">
                <a:latin typeface="Santello Regular" pitchFamily="2" charset="0"/>
              </a:rPr>
              <a:t>Helps stabilize the drone during turns, gusts of wind, or other dynamic conditions.</a:t>
            </a:r>
          </a:p>
        </p:txBody>
      </p:sp>
    </p:spTree>
    <p:extLst>
      <p:ext uri="{BB962C8B-B14F-4D97-AF65-F5344CB8AC3E}">
        <p14:creationId xmlns:p14="http://schemas.microsoft.com/office/powerpoint/2010/main" val="424595072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ED87FBB-EFD5-4083-893B-B432ED51F0BF}"/>
              </a:ext>
            </a:extLst>
          </p:cNvPr>
          <p:cNvSpPr txBox="1"/>
          <p:nvPr/>
        </p:nvSpPr>
        <p:spPr>
          <a:xfrm>
            <a:off x="4450054" y="577304"/>
            <a:ext cx="3291891" cy="769441"/>
          </a:xfrm>
          <a:prstGeom prst="rect">
            <a:avLst/>
          </a:prstGeom>
          <a:noFill/>
        </p:spPr>
        <p:txBody>
          <a:bodyPr wrap="square" rtlCol="0">
            <a:spAutoFit/>
          </a:bodyPr>
          <a:lstStyle/>
          <a:p>
            <a:r>
              <a:rPr lang="en-US" sz="4400" dirty="0">
                <a:solidFill>
                  <a:schemeClr val="bg1">
                    <a:lumMod val="85000"/>
                  </a:schemeClr>
                </a:solidFill>
                <a:latin typeface="APHRODITE" pitchFamily="2" charset="0"/>
              </a:rPr>
              <a:t>CONCLUSION</a:t>
            </a:r>
            <a:endParaRPr lang="en-IN" sz="4400" dirty="0">
              <a:solidFill>
                <a:schemeClr val="bg1">
                  <a:lumMod val="85000"/>
                </a:schemeClr>
              </a:solidFill>
              <a:latin typeface="APHRODITE" pitchFamily="2" charset="0"/>
            </a:endParaRPr>
          </a:p>
        </p:txBody>
      </p:sp>
      <p:sp>
        <p:nvSpPr>
          <p:cNvPr id="7" name="TextBox 6">
            <a:extLst>
              <a:ext uri="{FF2B5EF4-FFF2-40B4-BE49-F238E27FC236}">
                <a16:creationId xmlns:a16="http://schemas.microsoft.com/office/drawing/2014/main" id="{CFCA0721-8E47-4FDD-878B-E792BF0EC282}"/>
              </a:ext>
            </a:extLst>
          </p:cNvPr>
          <p:cNvSpPr txBox="1"/>
          <p:nvPr/>
        </p:nvSpPr>
        <p:spPr>
          <a:xfrm>
            <a:off x="1400174" y="1457885"/>
            <a:ext cx="9391650" cy="1477328"/>
          </a:xfrm>
          <a:prstGeom prst="rect">
            <a:avLst/>
          </a:prstGeom>
          <a:noFill/>
        </p:spPr>
        <p:txBody>
          <a:bodyPr wrap="square" rtlCol="0">
            <a:spAutoFit/>
          </a:bodyPr>
          <a:lstStyle/>
          <a:p>
            <a:pPr algn="ctr"/>
            <a:r>
              <a:rPr lang="en-US" dirty="0"/>
              <a:t>So, this work has explored the potential of drones in providing unmanned surveillance solutions. By integrating real-time video processing and robust encryption, drones can offer secure and reliable monitoring. The implementation of altitude hold and satellite connectivity enhances the drone's capabilities and operational range. We believe that this technology has the potential for better surveillance and monitoring </a:t>
            </a:r>
            <a:r>
              <a:rPr lang="en-US" dirty="0">
                <a:solidFill>
                  <a:schemeClr val="bg1"/>
                </a:solidFill>
              </a:rPr>
              <a:t>practices</a:t>
            </a:r>
            <a:r>
              <a:rPr lang="en-US" dirty="0">
                <a:solidFill>
                  <a:schemeClr val="bg1">
                    <a:lumMod val="85000"/>
                  </a:schemeClr>
                </a:solidFill>
                <a:latin typeface="Santello Regular" pitchFamily="2" charset="0"/>
                <a:ea typeface="Hack" panose="020B0609030202020204" pitchFamily="49" charset="0"/>
                <a:cs typeface="Hack" panose="020B0609030202020204" pitchFamily="49" charset="0"/>
              </a:rPr>
              <a:t>. </a:t>
            </a:r>
            <a:endParaRPr lang="en-IN" dirty="0">
              <a:solidFill>
                <a:schemeClr val="bg1">
                  <a:lumMod val="85000"/>
                </a:schemeClr>
              </a:solidFill>
              <a:latin typeface="Santello Regular" pitchFamily="2" charset="0"/>
              <a:ea typeface="Hack" panose="020B0609030202020204" pitchFamily="49" charset="0"/>
              <a:cs typeface="Hack" panose="020B0609030202020204" pitchFamily="49" charset="0"/>
            </a:endParaRPr>
          </a:p>
        </p:txBody>
      </p:sp>
      <p:pic>
        <p:nvPicPr>
          <p:cNvPr id="3" name="Picture 2">
            <a:extLst>
              <a:ext uri="{FF2B5EF4-FFF2-40B4-BE49-F238E27FC236}">
                <a16:creationId xmlns:a16="http://schemas.microsoft.com/office/drawing/2014/main" id="{191E3958-0888-B591-98D0-8126A335832F}"/>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a:off x="0" y="429"/>
            <a:ext cx="11741150" cy="6603571"/>
          </a:xfrm>
          <a:prstGeom prst="rect">
            <a:avLst/>
          </a:prstGeom>
        </p:spPr>
      </p:pic>
      <p:pic>
        <p:nvPicPr>
          <p:cNvPr id="8" name="Picture 7">
            <a:extLst>
              <a:ext uri="{FF2B5EF4-FFF2-40B4-BE49-F238E27FC236}">
                <a16:creationId xmlns:a16="http://schemas.microsoft.com/office/drawing/2014/main" id="{D6C561A2-D68E-132A-1E75-D055142D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 y="0"/>
            <a:ext cx="12192762" cy="6857571"/>
          </a:xfrm>
          <a:prstGeom prst="rect">
            <a:avLst/>
          </a:prstGeom>
        </p:spPr>
      </p:pic>
      <p:pic>
        <p:nvPicPr>
          <p:cNvPr id="10" name="Picture 9">
            <a:extLst>
              <a:ext uri="{FF2B5EF4-FFF2-40B4-BE49-F238E27FC236}">
                <a16:creationId xmlns:a16="http://schemas.microsoft.com/office/drawing/2014/main" id="{5789AF63-10BB-0088-6EE7-30FD54932181}"/>
              </a:ext>
            </a:extLst>
          </p:cNvPr>
          <p:cNvPicPr>
            <a:picLocks noChangeAspect="1"/>
          </p:cNvPicPr>
          <p:nvPr/>
        </p:nvPicPr>
        <p:blipFill>
          <a:blip r:embed="rId4">
            <a:extLst>
              <a:ext uri="{28A0092B-C50C-407E-A947-70E740481C1C}">
                <a14:useLocalDpi xmlns:a14="http://schemas.microsoft.com/office/drawing/2010/main" val="0"/>
              </a:ext>
            </a:extLst>
          </a:blip>
          <a:srcRect l="29435" t="5091" r="32372" b="62777"/>
          <a:stretch/>
        </p:blipFill>
        <p:spPr>
          <a:xfrm>
            <a:off x="3668151" y="2280176"/>
            <a:ext cx="4855697" cy="2297648"/>
          </a:xfrm>
          <a:prstGeom prst="rect">
            <a:avLst/>
          </a:prstGeom>
        </p:spPr>
      </p:pic>
      <p:sp>
        <p:nvSpPr>
          <p:cNvPr id="12" name="TextBox 11">
            <a:extLst>
              <a:ext uri="{FF2B5EF4-FFF2-40B4-BE49-F238E27FC236}">
                <a16:creationId xmlns:a16="http://schemas.microsoft.com/office/drawing/2014/main" id="{E5245C12-761A-627B-B020-38CDA4CF21B9}"/>
              </a:ext>
            </a:extLst>
          </p:cNvPr>
          <p:cNvSpPr txBox="1"/>
          <p:nvPr/>
        </p:nvSpPr>
        <p:spPr>
          <a:xfrm>
            <a:off x="1918447" y="2413122"/>
            <a:ext cx="8139953" cy="2246769"/>
          </a:xfrm>
          <a:prstGeom prst="rect">
            <a:avLst/>
          </a:prstGeom>
          <a:noFill/>
        </p:spPr>
        <p:txBody>
          <a:bodyPr wrap="square" rtlCol="0">
            <a:spAutoFit/>
          </a:bodyPr>
          <a:lstStyle/>
          <a:p>
            <a:r>
              <a:rPr lang="en-US" sz="2000" dirty="0"/>
              <a:t>So, this work has explored the potential of drones in providing unmanned surveillance solutions. By integrating real-time video processing and robust encryption, drones can offer secure and reliable monitoring. The implementation of altitude hold and satellite connectivity enhances the drone's capabilities and operational range. We believe that this technology has the potential for better surveillance and monitoring practices</a:t>
            </a:r>
            <a:r>
              <a:rPr lang="en-US" sz="2000" dirty="0">
                <a:latin typeface="Santello Regular" pitchFamily="2" charset="0"/>
                <a:ea typeface="Hack" panose="020B0609030202020204" pitchFamily="49" charset="0"/>
                <a:cs typeface="Hack" panose="020B0609030202020204" pitchFamily="49" charset="0"/>
              </a:rPr>
              <a:t>. </a:t>
            </a:r>
            <a:endParaRPr lang="en-IN" sz="2000" dirty="0">
              <a:latin typeface="Santello Regular" pitchFamily="2" charset="0"/>
              <a:ea typeface="Hack" panose="020B0609030202020204" pitchFamily="49" charset="0"/>
              <a:cs typeface="Hack" panose="020B0609030202020204" pitchFamily="49" charset="0"/>
            </a:endParaRPr>
          </a:p>
          <a:p>
            <a:endParaRPr lang="en-IN" sz="2000" dirty="0"/>
          </a:p>
        </p:txBody>
      </p:sp>
      <p:pic>
        <p:nvPicPr>
          <p:cNvPr id="14" name="Picture 13">
            <a:extLst>
              <a:ext uri="{FF2B5EF4-FFF2-40B4-BE49-F238E27FC236}">
                <a16:creationId xmlns:a16="http://schemas.microsoft.com/office/drawing/2014/main" id="{2FA488B5-A94F-6871-7CF1-FE00A37E66E8}"/>
              </a:ext>
            </a:extLst>
          </p:cNvPr>
          <p:cNvPicPr>
            <a:picLocks noChangeAspect="1"/>
          </p:cNvPicPr>
          <p:nvPr/>
        </p:nvPicPr>
        <p:blipFill>
          <a:blip r:embed="rId4">
            <a:extLst>
              <a:ext uri="{28A0092B-C50C-407E-A947-70E740481C1C}">
                <a14:useLocalDpi xmlns:a14="http://schemas.microsoft.com/office/drawing/2010/main" val="0"/>
              </a:ext>
            </a:extLst>
          </a:blip>
          <a:srcRect l="30785" t="36177" r="30467" b="36078"/>
          <a:stretch/>
        </p:blipFill>
        <p:spPr>
          <a:xfrm>
            <a:off x="3881718" y="469013"/>
            <a:ext cx="4374776" cy="1761792"/>
          </a:xfrm>
          <a:prstGeom prst="rect">
            <a:avLst/>
          </a:prstGeom>
        </p:spPr>
      </p:pic>
    </p:spTree>
    <p:extLst>
      <p:ext uri="{BB962C8B-B14F-4D97-AF65-F5344CB8AC3E}">
        <p14:creationId xmlns:p14="http://schemas.microsoft.com/office/powerpoint/2010/main" val="245955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65D11-7EAA-4BDA-99BB-58910F56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sp>
        <p:nvSpPr>
          <p:cNvPr id="9" name="TextBox 8">
            <a:extLst>
              <a:ext uri="{FF2B5EF4-FFF2-40B4-BE49-F238E27FC236}">
                <a16:creationId xmlns:a16="http://schemas.microsoft.com/office/drawing/2014/main" id="{C714F6D4-AB60-6969-B138-7AC6E6C6AE3F}"/>
              </a:ext>
            </a:extLst>
          </p:cNvPr>
          <p:cNvSpPr txBox="1"/>
          <p:nvPr/>
        </p:nvSpPr>
        <p:spPr>
          <a:xfrm>
            <a:off x="171450" y="0"/>
            <a:ext cx="8077200" cy="2800767"/>
          </a:xfrm>
          <a:prstGeom prst="rect">
            <a:avLst/>
          </a:prstGeom>
          <a:noFill/>
        </p:spPr>
        <p:txBody>
          <a:bodyPr wrap="square" rtlCol="0">
            <a:spAutoFit/>
          </a:bodyPr>
          <a:lstStyle/>
          <a:p>
            <a:r>
              <a:rPr lang="en-IN" sz="8800" b="1" spc="600" dirty="0">
                <a:solidFill>
                  <a:schemeClr val="bg1">
                    <a:lumMod val="95000"/>
                  </a:schemeClr>
                </a:solidFill>
                <a:latin typeface="APHRODITE" pitchFamily="2" charset="0"/>
              </a:rPr>
              <a:t>applications of drone.</a:t>
            </a:r>
          </a:p>
        </p:txBody>
      </p:sp>
      <p:graphicFrame>
        <p:nvGraphicFramePr>
          <p:cNvPr id="11" name="Diagram 10">
            <a:extLst>
              <a:ext uri="{FF2B5EF4-FFF2-40B4-BE49-F238E27FC236}">
                <a16:creationId xmlns:a16="http://schemas.microsoft.com/office/drawing/2014/main" id="{68E1CEFF-3396-9F7D-D9BF-2DA4AE58EC4F}"/>
              </a:ext>
            </a:extLst>
          </p:cNvPr>
          <p:cNvGraphicFramePr/>
          <p:nvPr>
            <p:extLst>
              <p:ext uri="{D42A27DB-BD31-4B8C-83A1-F6EECF244321}">
                <p14:modId xmlns:p14="http://schemas.microsoft.com/office/powerpoint/2010/main" val="1291058931"/>
              </p:ext>
            </p:extLst>
          </p:nvPr>
        </p:nvGraphicFramePr>
        <p:xfrm>
          <a:off x="147637" y="4248150"/>
          <a:ext cx="11696700" cy="152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a:extLst>
              <a:ext uri="{FF2B5EF4-FFF2-40B4-BE49-F238E27FC236}">
                <a16:creationId xmlns:a16="http://schemas.microsoft.com/office/drawing/2014/main" id="{B59D1740-AA51-9BFE-0942-4D00B03B0609}"/>
              </a:ext>
            </a:extLst>
          </p:cNvPr>
          <p:cNvCxnSpPr/>
          <p:nvPr/>
        </p:nvCxnSpPr>
        <p:spPr>
          <a:xfrm>
            <a:off x="2876550" y="4248150"/>
            <a:ext cx="0" cy="152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5311AB-5B57-3F6D-239F-FB00B9435ACC}"/>
              </a:ext>
            </a:extLst>
          </p:cNvPr>
          <p:cNvCxnSpPr/>
          <p:nvPr/>
        </p:nvCxnSpPr>
        <p:spPr>
          <a:xfrm>
            <a:off x="6105525" y="4248150"/>
            <a:ext cx="0" cy="152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C9C977-CC94-359D-0770-29B19EEA8E4B}"/>
              </a:ext>
            </a:extLst>
          </p:cNvPr>
          <p:cNvCxnSpPr/>
          <p:nvPr/>
        </p:nvCxnSpPr>
        <p:spPr>
          <a:xfrm>
            <a:off x="9048750" y="4248150"/>
            <a:ext cx="0" cy="152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12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82BE15-7E8E-0E66-45C6-78F9C9B8BC34}"/>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CD1AC03-EDC2-5E95-0088-9A8310DE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Arc 16">
            <a:extLst>
              <a:ext uri="{FF2B5EF4-FFF2-40B4-BE49-F238E27FC236}">
                <a16:creationId xmlns:a16="http://schemas.microsoft.com/office/drawing/2014/main" id="{03192B74-6312-1ABB-8F22-3E0A1FCF9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0B26AE-F138-A246-2FCD-0DBD5E9C1C05}"/>
              </a:ext>
            </a:extLst>
          </p:cNvPr>
          <p:cNvSpPr>
            <a:spLocks noGrp="1"/>
          </p:cNvSpPr>
          <p:nvPr>
            <p:ph type="title"/>
          </p:nvPr>
        </p:nvSpPr>
        <p:spPr>
          <a:xfrm>
            <a:off x="5894962" y="479493"/>
            <a:ext cx="5458838" cy="1325563"/>
          </a:xfrm>
        </p:spPr>
        <p:txBody>
          <a:bodyPr>
            <a:normAutofit/>
          </a:bodyPr>
          <a:lstStyle/>
          <a:p>
            <a:pPr algn="ctr"/>
            <a:r>
              <a:rPr lang="en-IN" b="1" i="1" dirty="0">
                <a:latin typeface="APHRODITE" pitchFamily="2" charset="0"/>
              </a:rPr>
              <a:t>Feature</a:t>
            </a:r>
          </a:p>
        </p:txBody>
      </p:sp>
      <p:sp>
        <p:nvSpPr>
          <p:cNvPr id="19" name="Freeform: Shape 18">
            <a:extLst>
              <a:ext uri="{FF2B5EF4-FFF2-40B4-BE49-F238E27FC236}">
                <a16:creationId xmlns:a16="http://schemas.microsoft.com/office/drawing/2014/main" id="{3089F7A2-A850-F5E5-FB96-4DC1C95E1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A drone flying in the sky&#10;&#10;Description automatically generated">
            <a:extLst>
              <a:ext uri="{FF2B5EF4-FFF2-40B4-BE49-F238E27FC236}">
                <a16:creationId xmlns:a16="http://schemas.microsoft.com/office/drawing/2014/main" id="{EE60084D-5EAF-7764-4182-AABECC7B1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2" y="1988546"/>
            <a:ext cx="4777381" cy="271116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C7C13983-91B2-1F44-A2FD-9BE27E9BFE29}"/>
              </a:ext>
            </a:extLst>
          </p:cNvPr>
          <p:cNvSpPr>
            <a:spLocks noGrp="1"/>
          </p:cNvSpPr>
          <p:nvPr>
            <p:ph idx="1"/>
          </p:nvPr>
        </p:nvSpPr>
        <p:spPr>
          <a:xfrm>
            <a:off x="5894962" y="1984443"/>
            <a:ext cx="5458838" cy="4192520"/>
          </a:xfrm>
        </p:spPr>
        <p:txBody>
          <a:bodyPr vert="horz" lIns="91440" tIns="45720" rIns="91440" bIns="45720" rtlCol="0">
            <a:normAutofit/>
          </a:bodyPr>
          <a:lstStyle/>
          <a:p>
            <a:pPr algn="ctr"/>
            <a:r>
              <a:rPr lang="en-US" i="1" dirty="0">
                <a:latin typeface="Santello Regular" pitchFamily="2" charset="0"/>
                <a:cs typeface="Calibri"/>
              </a:rPr>
              <a:t>Object detection</a:t>
            </a:r>
          </a:p>
          <a:p>
            <a:pPr algn="ctr"/>
            <a:r>
              <a:rPr lang="en-IN" i="1" kern="1200" dirty="0">
                <a:solidFill>
                  <a:srgbClr val="000000"/>
                </a:solidFill>
                <a:effectLst/>
                <a:latin typeface="Calibri Light" panose="020F0302020204030204" pitchFamily="34" charset="0"/>
                <a:ea typeface="+mj-ea"/>
                <a:cs typeface="+mj-cs"/>
              </a:rPr>
              <a:t>Encrypted </a:t>
            </a:r>
            <a:r>
              <a:rPr lang="en-IN" i="1" kern="1200" dirty="0">
                <a:solidFill>
                  <a:srgbClr val="000000"/>
                </a:solidFill>
                <a:effectLst/>
                <a:latin typeface="APHRODITE"/>
                <a:ea typeface="+mj-ea"/>
                <a:cs typeface="+mj-cs"/>
              </a:rPr>
              <a:t>Drone</a:t>
            </a:r>
            <a:r>
              <a:rPr lang="en-IN" i="1" kern="1200" dirty="0">
                <a:solidFill>
                  <a:srgbClr val="000000"/>
                </a:solidFill>
                <a:effectLst/>
                <a:latin typeface="Calibri Light" panose="020F0302020204030204" pitchFamily="34" charset="0"/>
                <a:ea typeface="+mj-ea"/>
                <a:cs typeface="+mj-cs"/>
              </a:rPr>
              <a:t> Signals.</a:t>
            </a:r>
          </a:p>
          <a:p>
            <a:pPr algn="ctr"/>
            <a:r>
              <a:rPr lang="en-IN" i="1" kern="1200" dirty="0">
                <a:solidFill>
                  <a:srgbClr val="000000"/>
                </a:solidFill>
                <a:effectLst/>
                <a:latin typeface="APHRODITE"/>
                <a:ea typeface="Calibri Light" panose="020F0302020204030204" pitchFamily="34" charset="0"/>
                <a:cs typeface="Calibri Light" panose="020F0302020204030204" pitchFamily="34" charset="0"/>
              </a:rPr>
              <a:t>Altitude hold</a:t>
            </a:r>
            <a:endParaRPr lang="en-US" i="1" dirty="0">
              <a:latin typeface="APHRODITE" pitchFamily="2" charset="0"/>
            </a:endParaRPr>
          </a:p>
          <a:p>
            <a:pPr algn="ctr"/>
            <a:r>
              <a:rPr lang="en-IN" i="1" dirty="0">
                <a:latin typeface="APHRODITE" pitchFamily="2" charset="0"/>
              </a:rPr>
              <a:t>Satellite Connectivity via GPS </a:t>
            </a:r>
            <a:endParaRPr lang="en-US" i="1" dirty="0">
              <a:latin typeface="Santello Regular" pitchFamily="2" charset="0"/>
              <a:cs typeface="Calibri"/>
            </a:endParaRPr>
          </a:p>
        </p:txBody>
      </p:sp>
      <p:pic>
        <p:nvPicPr>
          <p:cNvPr id="4" name="Picture 3" descr="A logo with a red and blue circle&#10;&#10;Description automatically generated">
            <a:extLst>
              <a:ext uri="{FF2B5EF4-FFF2-40B4-BE49-F238E27FC236}">
                <a16:creationId xmlns:a16="http://schemas.microsoft.com/office/drawing/2014/main" id="{3B2AFD8D-753F-1B77-134A-F518D3059D87}"/>
              </a:ext>
            </a:extLst>
          </p:cNvPr>
          <p:cNvPicPr>
            <a:picLocks noChangeAspect="1"/>
          </p:cNvPicPr>
          <p:nvPr/>
        </p:nvPicPr>
        <p:blipFill>
          <a:blip r:embed="rId3"/>
          <a:stretch>
            <a:fillRect/>
          </a:stretch>
        </p:blipFill>
        <p:spPr>
          <a:xfrm>
            <a:off x="0" y="0"/>
            <a:ext cx="1352371" cy="1337993"/>
          </a:xfrm>
          <a:prstGeom prst="rect">
            <a:avLst/>
          </a:prstGeom>
        </p:spPr>
      </p:pic>
    </p:spTree>
    <p:extLst>
      <p:ext uri="{BB962C8B-B14F-4D97-AF65-F5344CB8AC3E}">
        <p14:creationId xmlns:p14="http://schemas.microsoft.com/office/powerpoint/2010/main" val="222645177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F4F8C7-ABDC-50EC-4EB7-30E71DEB3C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8410" y="1099484"/>
            <a:ext cx="6854200" cy="4351338"/>
          </a:xfrm>
        </p:spPr>
      </p:pic>
      <p:pic>
        <p:nvPicPr>
          <p:cNvPr id="7" name="Picture 6">
            <a:extLst>
              <a:ext uri="{FF2B5EF4-FFF2-40B4-BE49-F238E27FC236}">
                <a16:creationId xmlns:a16="http://schemas.microsoft.com/office/drawing/2014/main" id="{B8D656FA-8C0E-407D-3A09-E6F007ADD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0" y="1579469"/>
            <a:ext cx="4439703" cy="3252788"/>
          </a:xfrm>
          <a:prstGeom prst="rect">
            <a:avLst/>
          </a:prstGeom>
        </p:spPr>
      </p:pic>
      <p:sp>
        <p:nvSpPr>
          <p:cNvPr id="8" name="TextBox 7">
            <a:extLst>
              <a:ext uri="{FF2B5EF4-FFF2-40B4-BE49-F238E27FC236}">
                <a16:creationId xmlns:a16="http://schemas.microsoft.com/office/drawing/2014/main" id="{C88F75DC-48C7-2BE2-01D2-678956EAEDF2}"/>
              </a:ext>
            </a:extLst>
          </p:cNvPr>
          <p:cNvSpPr txBox="1"/>
          <p:nvPr/>
        </p:nvSpPr>
        <p:spPr>
          <a:xfrm>
            <a:off x="1792940" y="896470"/>
            <a:ext cx="1147483" cy="523220"/>
          </a:xfrm>
          <a:prstGeom prst="rect">
            <a:avLst/>
          </a:prstGeom>
          <a:noFill/>
        </p:spPr>
        <p:txBody>
          <a:bodyPr wrap="square" rtlCol="0">
            <a:spAutoFit/>
          </a:bodyPr>
          <a:lstStyle/>
          <a:p>
            <a:r>
              <a:rPr lang="en-IN" sz="2800" dirty="0"/>
              <a:t>Drone</a:t>
            </a:r>
            <a:endParaRPr lang="en-IN" dirty="0"/>
          </a:p>
        </p:txBody>
      </p:sp>
      <p:sp>
        <p:nvSpPr>
          <p:cNvPr id="9" name="TextBox 8">
            <a:extLst>
              <a:ext uri="{FF2B5EF4-FFF2-40B4-BE49-F238E27FC236}">
                <a16:creationId xmlns:a16="http://schemas.microsoft.com/office/drawing/2014/main" id="{AB1C2992-67DD-214E-3EE6-8690C03DFA4F}"/>
              </a:ext>
            </a:extLst>
          </p:cNvPr>
          <p:cNvSpPr txBox="1"/>
          <p:nvPr/>
        </p:nvSpPr>
        <p:spPr>
          <a:xfrm>
            <a:off x="7524505" y="866401"/>
            <a:ext cx="2480789" cy="369332"/>
          </a:xfrm>
          <a:prstGeom prst="rect">
            <a:avLst/>
          </a:prstGeom>
          <a:noFill/>
        </p:spPr>
        <p:txBody>
          <a:bodyPr wrap="square" rtlCol="0">
            <a:spAutoFit/>
          </a:bodyPr>
          <a:lstStyle/>
          <a:p>
            <a:r>
              <a:rPr lang="en-IN" dirty="0"/>
              <a:t>Ground control unit</a:t>
            </a:r>
          </a:p>
        </p:txBody>
      </p:sp>
      <p:sp>
        <p:nvSpPr>
          <p:cNvPr id="10" name="Rectangle 9">
            <a:extLst>
              <a:ext uri="{FF2B5EF4-FFF2-40B4-BE49-F238E27FC236}">
                <a16:creationId xmlns:a16="http://schemas.microsoft.com/office/drawing/2014/main" id="{79A47AA4-8226-7634-4649-F5D9A2A1EA7E}"/>
              </a:ext>
            </a:extLst>
          </p:cNvPr>
          <p:cNvSpPr/>
          <p:nvPr/>
        </p:nvSpPr>
        <p:spPr>
          <a:xfrm>
            <a:off x="59390" y="1419690"/>
            <a:ext cx="4439703" cy="360951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65624D72-7FCE-BE13-CEF3-7118D25119E5}"/>
              </a:ext>
            </a:extLst>
          </p:cNvPr>
          <p:cNvSpPr/>
          <p:nvPr/>
        </p:nvSpPr>
        <p:spPr>
          <a:xfrm>
            <a:off x="5337800" y="1419690"/>
            <a:ext cx="6794810" cy="384259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4" name="Straight Arrow Connector 13">
            <a:extLst>
              <a:ext uri="{FF2B5EF4-FFF2-40B4-BE49-F238E27FC236}">
                <a16:creationId xmlns:a16="http://schemas.microsoft.com/office/drawing/2014/main" id="{BD7BD594-A052-3BEF-6CC7-48D11DF7462A}"/>
              </a:ext>
            </a:extLst>
          </p:cNvPr>
          <p:cNvCxnSpPr>
            <a:cxnSpLocks/>
          </p:cNvCxnSpPr>
          <p:nvPr/>
        </p:nvCxnSpPr>
        <p:spPr>
          <a:xfrm flipH="1">
            <a:off x="4499093" y="3621741"/>
            <a:ext cx="1202460" cy="8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66859F7-2DCE-273B-E8D1-559EA88991E9}"/>
              </a:ext>
            </a:extLst>
          </p:cNvPr>
          <p:cNvCxnSpPr>
            <a:cxnSpLocks/>
          </p:cNvCxnSpPr>
          <p:nvPr/>
        </p:nvCxnSpPr>
        <p:spPr>
          <a:xfrm flipH="1">
            <a:off x="4499093" y="2294965"/>
            <a:ext cx="1202460" cy="8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637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23C904-960D-8EFD-F77C-35F97A910063}"/>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F76842-85A7-B10A-8566-9F6761BDC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Arc 16">
            <a:extLst>
              <a:ext uri="{FF2B5EF4-FFF2-40B4-BE49-F238E27FC236}">
                <a16:creationId xmlns:a16="http://schemas.microsoft.com/office/drawing/2014/main" id="{B2D14A70-A3E7-031C-793D-4ECC4E968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4514FC-AB3F-C03A-348F-D9EA69D04E28}"/>
              </a:ext>
            </a:extLst>
          </p:cNvPr>
          <p:cNvSpPr>
            <a:spLocks noGrp="1"/>
          </p:cNvSpPr>
          <p:nvPr>
            <p:ph type="title"/>
          </p:nvPr>
        </p:nvSpPr>
        <p:spPr>
          <a:xfrm>
            <a:off x="6946050" y="757866"/>
            <a:ext cx="4533256" cy="1048639"/>
          </a:xfrm>
        </p:spPr>
        <p:txBody>
          <a:bodyPr>
            <a:normAutofit/>
          </a:bodyPr>
          <a:lstStyle/>
          <a:p>
            <a:pPr algn="ctr"/>
            <a:r>
              <a:rPr lang="en-IN" sz="2800" b="1" dirty="0"/>
              <a:t>Encrypted </a:t>
            </a:r>
            <a:r>
              <a:rPr lang="en-IN" sz="2800" b="1" dirty="0">
                <a:latin typeface="APHRODITE" pitchFamily="2" charset="0"/>
              </a:rPr>
              <a:t>Drone</a:t>
            </a:r>
            <a:r>
              <a:rPr lang="en-IN" sz="2800" b="1" dirty="0"/>
              <a:t> Signals.</a:t>
            </a:r>
          </a:p>
        </p:txBody>
      </p:sp>
      <p:sp>
        <p:nvSpPr>
          <p:cNvPr id="19" name="Freeform: Shape 18">
            <a:extLst>
              <a:ext uri="{FF2B5EF4-FFF2-40B4-BE49-F238E27FC236}">
                <a16:creationId xmlns:a16="http://schemas.microsoft.com/office/drawing/2014/main" id="{A21DD4D5-CE71-CE45-09F9-11355A182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A drone flying in the sky&#10;&#10;Description automatically generated">
            <a:extLst>
              <a:ext uri="{FF2B5EF4-FFF2-40B4-BE49-F238E27FC236}">
                <a16:creationId xmlns:a16="http://schemas.microsoft.com/office/drawing/2014/main" id="{D68E3AA5-FE63-2E06-53BE-FA087111F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2" y="1988546"/>
            <a:ext cx="4777381" cy="271116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44811B0D-2C9E-3132-A8E4-750074470908}"/>
              </a:ext>
            </a:extLst>
          </p:cNvPr>
          <p:cNvSpPr>
            <a:spLocks noGrp="1"/>
          </p:cNvSpPr>
          <p:nvPr>
            <p:ph idx="1"/>
          </p:nvPr>
        </p:nvSpPr>
        <p:spPr>
          <a:xfrm>
            <a:off x="7285768" y="1984443"/>
            <a:ext cx="4068031" cy="4192520"/>
          </a:xfrm>
        </p:spPr>
        <p:txBody>
          <a:bodyPr vert="horz" lIns="91440" tIns="45720" rIns="91440" bIns="45720" rtlCol="0">
            <a:normAutofit/>
          </a:bodyPr>
          <a:lstStyle/>
          <a:p>
            <a:pPr marL="0" indent="0" algn="ctr">
              <a:buNone/>
            </a:pPr>
            <a:r>
              <a:rPr lang="en-US" sz="1800" dirty="0">
                <a:latin typeface="Santello Regular" pitchFamily="2" charset="0"/>
              </a:rPr>
              <a:t>This drone is programmed with </a:t>
            </a:r>
            <a:r>
              <a:rPr lang="en-US" sz="1800" dirty="0">
                <a:solidFill>
                  <a:schemeClr val="accent1">
                    <a:lumMod val="75000"/>
                  </a:schemeClr>
                </a:solidFill>
                <a:latin typeface="Santello Regular" pitchFamily="2" charset="0"/>
              </a:rPr>
              <a:t>AES-256bit encryption security</a:t>
            </a:r>
            <a:r>
              <a:rPr lang="en-US" sz="1800" dirty="0">
                <a:latin typeface="Santello Regular" pitchFamily="2" charset="0"/>
              </a:rPr>
              <a:t>,</a:t>
            </a:r>
            <a:r>
              <a:rPr lang="en-US" sz="1800" dirty="0">
                <a:solidFill>
                  <a:schemeClr val="accent1">
                    <a:lumMod val="75000"/>
                  </a:schemeClr>
                </a:solidFill>
                <a:latin typeface="Santello Regular" pitchFamily="2" charset="0"/>
              </a:rPr>
              <a:t> </a:t>
            </a:r>
            <a:r>
              <a:rPr lang="en-US" sz="1800" dirty="0">
                <a:latin typeface="Santello Regular" pitchFamily="2" charset="0"/>
              </a:rPr>
              <a:t>nearly impossible to hijack the signals.</a:t>
            </a:r>
          </a:p>
          <a:p>
            <a:pPr marL="0" indent="0" algn="ctr">
              <a:buNone/>
            </a:pPr>
            <a:r>
              <a:rPr lang="en-US" sz="1800" dirty="0">
                <a:latin typeface="Santello Regular" pitchFamily="2" charset="0"/>
              </a:rPr>
              <a:t>This drone is specialized with 14 round By using AES-256 encryption, drones can achieve a high level of data security, making them suitable for sensitive applications such as </a:t>
            </a:r>
            <a:r>
              <a:rPr lang="en-US" sz="1800" dirty="0">
                <a:solidFill>
                  <a:schemeClr val="accent1">
                    <a:lumMod val="75000"/>
                  </a:schemeClr>
                </a:solidFill>
                <a:latin typeface="Santello Regular" pitchFamily="2" charset="0"/>
              </a:rPr>
              <a:t>military</a:t>
            </a:r>
            <a:r>
              <a:rPr lang="en-US" sz="1800" dirty="0">
                <a:latin typeface="Santello Regular" pitchFamily="2" charset="0"/>
              </a:rPr>
              <a:t>, </a:t>
            </a:r>
            <a:r>
              <a:rPr lang="en-US" sz="1800" dirty="0">
                <a:solidFill>
                  <a:schemeClr val="accent1">
                    <a:lumMod val="75000"/>
                  </a:schemeClr>
                </a:solidFill>
                <a:latin typeface="Santello Regular" pitchFamily="2" charset="0"/>
              </a:rPr>
              <a:t>industrial</a:t>
            </a:r>
            <a:r>
              <a:rPr lang="en-US" sz="1800" dirty="0">
                <a:latin typeface="Santello Regular" pitchFamily="2" charset="0"/>
              </a:rPr>
              <a:t>, and </a:t>
            </a:r>
            <a:r>
              <a:rPr lang="en-US" sz="1800" dirty="0">
                <a:solidFill>
                  <a:schemeClr val="accent1">
                    <a:lumMod val="75000"/>
                  </a:schemeClr>
                </a:solidFill>
                <a:latin typeface="Santello Regular" pitchFamily="2" charset="0"/>
              </a:rPr>
              <a:t>commercial</a:t>
            </a:r>
            <a:r>
              <a:rPr lang="en-US" sz="1800" dirty="0">
                <a:latin typeface="Santello Regular" pitchFamily="2" charset="0"/>
              </a:rPr>
              <a:t> use cases where data protection is </a:t>
            </a:r>
            <a:r>
              <a:rPr lang="en-US" sz="1800" dirty="0">
                <a:solidFill>
                  <a:schemeClr val="accent1">
                    <a:lumMod val="75000"/>
                  </a:schemeClr>
                </a:solidFill>
                <a:latin typeface="Santello Regular" pitchFamily="2" charset="0"/>
              </a:rPr>
              <a:t>paramount</a:t>
            </a:r>
            <a:r>
              <a:rPr lang="en-US" sz="1800" dirty="0">
                <a:latin typeface="Santello Regular" pitchFamily="2" charset="0"/>
              </a:rPr>
              <a:t>.</a:t>
            </a:r>
            <a:endParaRPr lang="en-IN" sz="1800" dirty="0">
              <a:latin typeface="Santello Regular" pitchFamily="2" charset="0"/>
            </a:endParaRPr>
          </a:p>
        </p:txBody>
      </p:sp>
      <p:pic>
        <p:nvPicPr>
          <p:cNvPr id="4" name="Picture 3" descr="A logo with a red and blue circle&#10;&#10;Description automatically generated">
            <a:extLst>
              <a:ext uri="{FF2B5EF4-FFF2-40B4-BE49-F238E27FC236}">
                <a16:creationId xmlns:a16="http://schemas.microsoft.com/office/drawing/2014/main" id="{879D9117-17A4-3927-DA23-073AF3365760}"/>
              </a:ext>
            </a:extLst>
          </p:cNvPr>
          <p:cNvPicPr>
            <a:picLocks noChangeAspect="1"/>
          </p:cNvPicPr>
          <p:nvPr/>
        </p:nvPicPr>
        <p:blipFill>
          <a:blip r:embed="rId3"/>
          <a:stretch>
            <a:fillRect/>
          </a:stretch>
        </p:blipFill>
        <p:spPr>
          <a:xfrm>
            <a:off x="0" y="0"/>
            <a:ext cx="1352371" cy="1337993"/>
          </a:xfrm>
          <a:prstGeom prst="rect">
            <a:avLst/>
          </a:prstGeom>
        </p:spPr>
      </p:pic>
      <p:pic>
        <p:nvPicPr>
          <p:cNvPr id="6" name="Picture 5">
            <a:extLst>
              <a:ext uri="{FF2B5EF4-FFF2-40B4-BE49-F238E27FC236}">
                <a16:creationId xmlns:a16="http://schemas.microsoft.com/office/drawing/2014/main" id="{89B35FA1-168C-0E44-26DF-1ED1900F47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46" y="1282186"/>
            <a:ext cx="7159323" cy="4768989"/>
          </a:xfrm>
          <a:prstGeom prst="rect">
            <a:avLst/>
          </a:prstGeom>
        </p:spPr>
      </p:pic>
    </p:spTree>
    <p:extLst>
      <p:ext uri="{BB962C8B-B14F-4D97-AF65-F5344CB8AC3E}">
        <p14:creationId xmlns:p14="http://schemas.microsoft.com/office/powerpoint/2010/main" val="361721577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Arc 1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5EC064-6A91-44B1-BA26-30296946C9F6}"/>
              </a:ext>
            </a:extLst>
          </p:cNvPr>
          <p:cNvSpPr>
            <a:spLocks noGrp="1"/>
          </p:cNvSpPr>
          <p:nvPr>
            <p:ph type="title"/>
          </p:nvPr>
        </p:nvSpPr>
        <p:spPr>
          <a:xfrm>
            <a:off x="5796350" y="652081"/>
            <a:ext cx="5458838" cy="1325563"/>
          </a:xfrm>
        </p:spPr>
        <p:txBody>
          <a:bodyPr>
            <a:normAutofit/>
          </a:bodyPr>
          <a:lstStyle/>
          <a:p>
            <a:pPr algn="ctr"/>
            <a:r>
              <a:rPr lang="en-US" sz="2800" b="1" dirty="0">
                <a:latin typeface="APHRODITE" pitchFamily="2" charset="0"/>
              </a:rPr>
              <a:t>RF signal Monitor of every device and RF signal interception.</a:t>
            </a:r>
            <a:endParaRPr lang="en-IN" sz="2800" dirty="0">
              <a:latin typeface="APHRODITE" pitchFamily="2" charset="0"/>
            </a:endParaRPr>
          </a:p>
        </p:txBody>
      </p:sp>
      <p:sp>
        <p:nvSpPr>
          <p:cNvPr id="19" name="Freeform: Shape 1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258E6CB7-6AD8-4E9F-B79C-76B16CB4FC7B}"/>
              </a:ext>
            </a:extLst>
          </p:cNvPr>
          <p:cNvSpPr>
            <a:spLocks noGrp="1"/>
          </p:cNvSpPr>
          <p:nvPr>
            <p:ph idx="1"/>
          </p:nvPr>
        </p:nvSpPr>
        <p:spPr>
          <a:xfrm>
            <a:off x="7499009" y="1962958"/>
            <a:ext cx="4074459" cy="4192520"/>
          </a:xfrm>
        </p:spPr>
        <p:txBody>
          <a:bodyPr vert="horz" lIns="91440" tIns="45720" rIns="91440" bIns="45720" rtlCol="0">
            <a:normAutofit/>
          </a:bodyPr>
          <a:lstStyle/>
          <a:p>
            <a:pPr marL="0" indent="0" algn="ctr">
              <a:buNone/>
            </a:pPr>
            <a:r>
              <a:rPr lang="en-US" sz="1800" dirty="0">
                <a:latin typeface="Santello Regular" pitchFamily="2" charset="0"/>
              </a:rPr>
              <a:t>A signal monitoring device </a:t>
            </a:r>
            <a:r>
              <a:rPr lang="en-IN" sz="1800" dirty="0">
                <a:latin typeface="Santello Regular" pitchFamily="2" charset="0"/>
              </a:rPr>
              <a:t>will be mounted with the drone and the signal will be monitored and stored on-board which will further transmit the signal wirelessly to the on-hand device within an interval of every 5 minutes, for inspection.</a:t>
            </a:r>
            <a:endParaRPr lang="en-IN" sz="1800" dirty="0">
              <a:latin typeface="Santello Regular" pitchFamily="2" charset="0"/>
              <a:cs typeface="Calibri"/>
            </a:endParaRPr>
          </a:p>
          <a:p>
            <a:pPr marL="0" indent="0" algn="ctr">
              <a:buNone/>
            </a:pPr>
            <a:r>
              <a:rPr lang="en-IN" sz="1800" dirty="0">
                <a:latin typeface="Santello Regular" pitchFamily="2" charset="0"/>
              </a:rPr>
              <a:t>Once the packets are captured, Information like malicious signals/ unknown data signals/ encrypted signals/radio/audio signals(walkie talkie) will be stored into the server.</a:t>
            </a:r>
          </a:p>
          <a:p>
            <a:pPr marL="0" indent="0" algn="ctr">
              <a:buNone/>
            </a:pPr>
            <a:r>
              <a:rPr lang="en-IN" sz="1800" dirty="0">
                <a:latin typeface="Santello Regular" pitchFamily="2" charset="0"/>
              </a:rPr>
              <a:t>The stored information can be further decrypted or read.</a:t>
            </a:r>
          </a:p>
          <a:p>
            <a:pPr marL="0" indent="0">
              <a:buNone/>
            </a:pPr>
            <a:endParaRPr lang="en-IN" sz="1800" dirty="0">
              <a:latin typeface="Santello Regular" pitchFamily="2" charset="0"/>
            </a:endParaRPr>
          </a:p>
          <a:p>
            <a:pPr marL="0" indent="0">
              <a:buNone/>
            </a:pPr>
            <a:endParaRPr lang="en-IN" sz="1800" dirty="0">
              <a:latin typeface="Santello Regular" pitchFamily="2" charset="0"/>
            </a:endParaRPr>
          </a:p>
        </p:txBody>
      </p:sp>
      <p:pic>
        <p:nvPicPr>
          <p:cNvPr id="4" name="Picture 3" descr="A logo with a red and blue circle&#10;&#10;Description automatically generated">
            <a:extLst>
              <a:ext uri="{FF2B5EF4-FFF2-40B4-BE49-F238E27FC236}">
                <a16:creationId xmlns:a16="http://schemas.microsoft.com/office/drawing/2014/main" id="{0F893746-29A8-68DE-9FE3-5EF433AB2F95}"/>
              </a:ext>
            </a:extLst>
          </p:cNvPr>
          <p:cNvPicPr>
            <a:picLocks noChangeAspect="1"/>
          </p:cNvPicPr>
          <p:nvPr/>
        </p:nvPicPr>
        <p:blipFill>
          <a:blip r:embed="rId2"/>
          <a:stretch>
            <a:fillRect/>
          </a:stretch>
        </p:blipFill>
        <p:spPr>
          <a:xfrm>
            <a:off x="0" y="0"/>
            <a:ext cx="1352371" cy="1337993"/>
          </a:xfrm>
          <a:prstGeom prst="rect">
            <a:avLst/>
          </a:prstGeom>
        </p:spPr>
      </p:pic>
      <p:pic>
        <p:nvPicPr>
          <p:cNvPr id="6" name="Picture 5">
            <a:extLst>
              <a:ext uri="{FF2B5EF4-FFF2-40B4-BE49-F238E27FC236}">
                <a16:creationId xmlns:a16="http://schemas.microsoft.com/office/drawing/2014/main" id="{C8C072A2-1AFF-FF25-7D09-EA401BB4B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5649"/>
            <a:ext cx="7499009" cy="4192520"/>
          </a:xfrm>
          <a:prstGeom prst="rect">
            <a:avLst/>
          </a:prstGeom>
        </p:spPr>
      </p:pic>
    </p:spTree>
    <p:extLst>
      <p:ext uri="{BB962C8B-B14F-4D97-AF65-F5344CB8AC3E}">
        <p14:creationId xmlns:p14="http://schemas.microsoft.com/office/powerpoint/2010/main" val="10347423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B1996D-BCFB-F1F3-6DF6-73A62A9FBBCE}"/>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F9C9557-5BB3-D47F-DDCB-EFE57D698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Arc 16">
            <a:extLst>
              <a:ext uri="{FF2B5EF4-FFF2-40B4-BE49-F238E27FC236}">
                <a16:creationId xmlns:a16="http://schemas.microsoft.com/office/drawing/2014/main" id="{4DCFC5B5-4412-E94B-A097-BE07D1521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4949A6-B6B6-AD3C-869E-3118750F846D}"/>
              </a:ext>
            </a:extLst>
          </p:cNvPr>
          <p:cNvSpPr>
            <a:spLocks noGrp="1"/>
          </p:cNvSpPr>
          <p:nvPr>
            <p:ph type="title"/>
          </p:nvPr>
        </p:nvSpPr>
        <p:spPr>
          <a:xfrm>
            <a:off x="5894962" y="479493"/>
            <a:ext cx="5458838" cy="1325563"/>
          </a:xfrm>
        </p:spPr>
        <p:txBody>
          <a:bodyPr>
            <a:normAutofit/>
          </a:bodyPr>
          <a:lstStyle/>
          <a:p>
            <a:pPr>
              <a:lnSpc>
                <a:spcPct val="107000"/>
              </a:lnSpc>
              <a:spcAft>
                <a:spcPts val="800"/>
              </a:spcAft>
            </a:pPr>
            <a:r>
              <a:rPr lang="en-IN" sz="2800" b="1" kern="100" dirty="0">
                <a:effectLst/>
                <a:latin typeface="APHRODITE" pitchFamily="2" charset="0"/>
                <a:ea typeface="Calibri" panose="020F0502020204030204" pitchFamily="34" charset="0"/>
                <a:cs typeface="Times New Roman" panose="02020603050405020304" pitchFamily="18" charset="0"/>
              </a:rPr>
              <a:t>Ground Control Station Software (GCS)</a:t>
            </a:r>
            <a:endParaRPr lang="en-IN" sz="2800" kern="100" dirty="0">
              <a:effectLst/>
              <a:latin typeface="APHRODITE" pitchFamily="2" charset="0"/>
              <a:ea typeface="Calibri" panose="020F0502020204030204" pitchFamily="34" charset="0"/>
              <a:cs typeface="Times New Roman" panose="02020603050405020304" pitchFamily="18" charset="0"/>
            </a:endParaRPr>
          </a:p>
        </p:txBody>
      </p:sp>
      <p:sp>
        <p:nvSpPr>
          <p:cNvPr id="19" name="Freeform: Shape 18">
            <a:extLst>
              <a:ext uri="{FF2B5EF4-FFF2-40B4-BE49-F238E27FC236}">
                <a16:creationId xmlns:a16="http://schemas.microsoft.com/office/drawing/2014/main" id="{B743C92B-779C-3A5F-EF02-5B608E024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descr="A drone flying in the sky&#10;&#10;Description automatically generated">
            <a:extLst>
              <a:ext uri="{FF2B5EF4-FFF2-40B4-BE49-F238E27FC236}">
                <a16:creationId xmlns:a16="http://schemas.microsoft.com/office/drawing/2014/main" id="{78BD6896-434A-B2DD-FDD3-DF5618F43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2" y="1988546"/>
            <a:ext cx="4777381" cy="271116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998DB036-8EE3-BD6E-437C-A9956EF09457}"/>
              </a:ext>
            </a:extLst>
          </p:cNvPr>
          <p:cNvSpPr>
            <a:spLocks noGrp="1"/>
          </p:cNvSpPr>
          <p:nvPr>
            <p:ph idx="1"/>
          </p:nvPr>
        </p:nvSpPr>
        <p:spPr>
          <a:xfrm>
            <a:off x="7602070" y="1984443"/>
            <a:ext cx="3751729" cy="4192520"/>
          </a:xfrm>
        </p:spPr>
        <p:txBody>
          <a:bodyPr vert="horz" lIns="91440" tIns="45720" rIns="91440" bIns="45720" rtlCol="0">
            <a:normAutofit/>
          </a:bodyPr>
          <a:lstStyle/>
          <a:p>
            <a:pPr>
              <a:lnSpc>
                <a:spcPct val="107000"/>
              </a:lnSpc>
              <a:spcAft>
                <a:spcPts val="800"/>
              </a:spcAft>
              <a:buFont typeface="+mj-lt"/>
              <a:buAutoNum type="arabicPeriod"/>
            </a:pPr>
            <a:r>
              <a:rPr lang="en-US" sz="1200" dirty="0">
                <a:latin typeface="Santello Regular" pitchFamily="2" charset="0"/>
              </a:rPr>
              <a:t>Remote Control of the Drone</a:t>
            </a:r>
          </a:p>
          <a:p>
            <a:pPr>
              <a:lnSpc>
                <a:spcPct val="107000"/>
              </a:lnSpc>
              <a:spcAft>
                <a:spcPts val="800"/>
              </a:spcAft>
              <a:buFont typeface="+mj-lt"/>
              <a:buAutoNum type="arabicPeriod"/>
            </a:pPr>
            <a:r>
              <a:rPr lang="en-US" sz="1200" dirty="0">
                <a:latin typeface="Santello Regular" pitchFamily="2" charset="0"/>
              </a:rPr>
              <a:t>Telemetry and Data Monitoring</a:t>
            </a:r>
          </a:p>
          <a:p>
            <a:pPr>
              <a:lnSpc>
                <a:spcPct val="107000"/>
              </a:lnSpc>
              <a:spcAft>
                <a:spcPts val="800"/>
              </a:spcAft>
              <a:buFont typeface="+mj-lt"/>
              <a:buAutoNum type="arabicPeriod"/>
            </a:pPr>
            <a:r>
              <a:rPr lang="en-US" sz="1200" dirty="0">
                <a:latin typeface="Santello Regular" pitchFamily="2" charset="0"/>
              </a:rPr>
              <a:t>Mission Planning</a:t>
            </a:r>
          </a:p>
          <a:p>
            <a:pPr>
              <a:lnSpc>
                <a:spcPct val="107000"/>
              </a:lnSpc>
              <a:spcAft>
                <a:spcPts val="800"/>
              </a:spcAft>
              <a:buFont typeface="+mj-lt"/>
              <a:buAutoNum type="arabicPeriod"/>
            </a:pPr>
            <a:r>
              <a:rPr lang="en-US" sz="1200" dirty="0">
                <a:latin typeface="Santello Regular" pitchFamily="2" charset="0"/>
              </a:rPr>
              <a:t>Communication with Drone</a:t>
            </a:r>
          </a:p>
          <a:p>
            <a:pPr>
              <a:lnSpc>
                <a:spcPct val="107000"/>
              </a:lnSpc>
              <a:spcAft>
                <a:spcPts val="800"/>
              </a:spcAft>
              <a:buFont typeface="+mj-lt"/>
              <a:buAutoNum type="arabicPeriod"/>
            </a:pPr>
            <a:r>
              <a:rPr lang="en-US" sz="1200" dirty="0">
                <a:latin typeface="Santello Regular" pitchFamily="2" charset="0"/>
              </a:rPr>
              <a:t>Safety Features</a:t>
            </a:r>
          </a:p>
          <a:p>
            <a:pPr>
              <a:lnSpc>
                <a:spcPct val="107000"/>
              </a:lnSpc>
              <a:spcAft>
                <a:spcPts val="800"/>
              </a:spcAft>
              <a:buFont typeface="+mj-lt"/>
              <a:buAutoNum type="arabicPeriod"/>
            </a:pPr>
            <a:r>
              <a:rPr lang="en-US" sz="1200" dirty="0">
                <a:latin typeface="Santello Regular" pitchFamily="2" charset="0"/>
              </a:rPr>
              <a:t>Live Video Feed</a:t>
            </a:r>
          </a:p>
          <a:p>
            <a:pPr>
              <a:lnSpc>
                <a:spcPct val="107000"/>
              </a:lnSpc>
              <a:spcAft>
                <a:spcPts val="800"/>
              </a:spcAft>
              <a:buFont typeface="+mj-lt"/>
              <a:buAutoNum type="arabicPeriod"/>
            </a:pPr>
            <a:r>
              <a:rPr lang="en-US" sz="1200" dirty="0">
                <a:latin typeface="Santello Regular" pitchFamily="2" charset="0"/>
              </a:rPr>
              <a:t>Flight Log and Data Storage</a:t>
            </a:r>
          </a:p>
          <a:p>
            <a:pPr>
              <a:lnSpc>
                <a:spcPct val="107000"/>
              </a:lnSpc>
              <a:spcAft>
                <a:spcPts val="800"/>
              </a:spcAft>
              <a:buFont typeface="+mj-lt"/>
              <a:buAutoNum type="arabicPeriod"/>
            </a:pPr>
            <a:r>
              <a:rPr lang="en-US" sz="1200" dirty="0">
                <a:latin typeface="Santello Regular" pitchFamily="2" charset="0"/>
              </a:rPr>
              <a:t>Software Integration</a:t>
            </a:r>
          </a:p>
        </p:txBody>
      </p:sp>
      <p:pic>
        <p:nvPicPr>
          <p:cNvPr id="4" name="Picture 3" descr="A logo with a red and blue circle&#10;&#10;Description automatically generated">
            <a:extLst>
              <a:ext uri="{FF2B5EF4-FFF2-40B4-BE49-F238E27FC236}">
                <a16:creationId xmlns:a16="http://schemas.microsoft.com/office/drawing/2014/main" id="{1D84A78D-8FE6-1D0A-A92D-6EB84B3DD00F}"/>
              </a:ext>
            </a:extLst>
          </p:cNvPr>
          <p:cNvPicPr>
            <a:picLocks noChangeAspect="1"/>
          </p:cNvPicPr>
          <p:nvPr/>
        </p:nvPicPr>
        <p:blipFill>
          <a:blip r:embed="rId3"/>
          <a:stretch>
            <a:fillRect/>
          </a:stretch>
        </p:blipFill>
        <p:spPr>
          <a:xfrm>
            <a:off x="0" y="0"/>
            <a:ext cx="1352371" cy="1337993"/>
          </a:xfrm>
          <a:prstGeom prst="rect">
            <a:avLst/>
          </a:prstGeom>
        </p:spPr>
      </p:pic>
      <p:pic>
        <p:nvPicPr>
          <p:cNvPr id="6" name="Picture 5">
            <a:extLst>
              <a:ext uri="{FF2B5EF4-FFF2-40B4-BE49-F238E27FC236}">
                <a16:creationId xmlns:a16="http://schemas.microsoft.com/office/drawing/2014/main" id="{3308EF27-7755-7D5F-B9D7-FFF8C388E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687" y="1602334"/>
            <a:ext cx="7206422" cy="4578197"/>
          </a:xfrm>
          <a:prstGeom prst="rect">
            <a:avLst/>
          </a:prstGeom>
        </p:spPr>
      </p:pic>
    </p:spTree>
    <p:extLst>
      <p:ext uri="{BB962C8B-B14F-4D97-AF65-F5344CB8AC3E}">
        <p14:creationId xmlns:p14="http://schemas.microsoft.com/office/powerpoint/2010/main" val="1020887653"/>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F4424-16BA-4D2E-F91C-9185CF56AA2B}"/>
              </a:ext>
            </a:extLst>
          </p:cNvPr>
          <p:cNvPicPr>
            <a:picLocks noChangeAspect="1"/>
          </p:cNvPicPr>
          <p:nvPr/>
        </p:nvPicPr>
        <p:blipFill>
          <a:blip r:embed="rId2">
            <a:extLst>
              <a:ext uri="{28A0092B-C50C-407E-A947-70E740481C1C}">
                <a14:useLocalDpi xmlns:a14="http://schemas.microsoft.com/office/drawing/2010/main" val="0"/>
              </a:ext>
            </a:extLst>
          </a:blip>
          <a:srcRect b="5292"/>
          <a:stretch/>
        </p:blipFill>
        <p:spPr>
          <a:xfrm>
            <a:off x="0" y="0"/>
            <a:ext cx="12192000" cy="6858000"/>
          </a:xfrm>
          <a:prstGeom prst="rect">
            <a:avLst/>
          </a:prstGeom>
        </p:spPr>
      </p:pic>
    </p:spTree>
    <p:extLst>
      <p:ext uri="{BB962C8B-B14F-4D97-AF65-F5344CB8AC3E}">
        <p14:creationId xmlns:p14="http://schemas.microsoft.com/office/powerpoint/2010/main" val="2244206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3996</TotalTime>
  <Words>881</Words>
  <Application>Microsoft Office PowerPoint</Application>
  <PresentationFormat>Widescreen</PresentationFormat>
  <Paragraphs>88</Paragraphs>
  <Slides>23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APHRODITE</vt:lpstr>
      <vt:lpstr>Arial</vt:lpstr>
      <vt:lpstr>Arlon SemiBold DEMO</vt:lpstr>
      <vt:lpstr>Calibri</vt:lpstr>
      <vt:lpstr>Calibri Light</vt:lpstr>
      <vt:lpstr>Century Gothic</vt:lpstr>
      <vt:lpstr>Santello Regular</vt:lpstr>
      <vt:lpstr>Wingdings</vt:lpstr>
      <vt:lpstr>Office Theme</vt:lpstr>
      <vt:lpstr>PowerPoint Presentation</vt:lpstr>
      <vt:lpstr>PowerPoint Presentation</vt:lpstr>
      <vt:lpstr>PowerPoint Presentation</vt:lpstr>
      <vt:lpstr>Feature</vt:lpstr>
      <vt:lpstr>PowerPoint Presentation</vt:lpstr>
      <vt:lpstr>Encrypted Drone Signals.</vt:lpstr>
      <vt:lpstr>RF signal Monitor of every device and RF signal interception.</vt:lpstr>
      <vt:lpstr>Ground Control Station Software (GCS)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time videos and its processing.</vt:lpstr>
      <vt:lpstr>Flight Log Analysis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MAHESWAR SAHOO</cp:lastModifiedBy>
  <cp:revision>370</cp:revision>
  <dcterms:created xsi:type="dcterms:W3CDTF">2024-05-25T08:50:32Z</dcterms:created>
  <dcterms:modified xsi:type="dcterms:W3CDTF">2024-12-19T08:21:19Z</dcterms:modified>
</cp:coreProperties>
</file>